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 id="2147483674" r:id="rId7"/>
    <p:sldMasterId id="214748367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Lst>
  <p:sldSz cy="5143500" cx="9144000"/>
  <p:notesSz cx="6858000" cy="9144000"/>
  <p:embeddedFontLst>
    <p:embeddedFont>
      <p:font typeface="Lora"/>
      <p:regular r:id="rId29"/>
      <p:bold r:id="rId30"/>
      <p:italic r:id="rId31"/>
      <p:boldItalic r:id="rId32"/>
    </p:embeddedFont>
    <p:embeddedFont>
      <p:font typeface="Lora Regular"/>
      <p:regular r:id="rId33"/>
      <p:bold r:id="rId34"/>
      <p:italic r:id="rId35"/>
      <p:boldItalic r:id="rId36"/>
    </p:embeddedFont>
    <p:embeddedFont>
      <p:font typeface="Merriweather Black"/>
      <p:bold r:id="rId37"/>
      <p:boldItalic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1">
          <p15:clr>
            <a:srgbClr val="A4A3A4"/>
          </p15:clr>
        </p15:guide>
        <p15:guide id="2" pos="5112">
          <p15:clr>
            <a:srgbClr val="A4A3A4"/>
          </p15:clr>
        </p15:guide>
        <p15:guide id="3" orient="horz" pos="2952">
          <p15:clr>
            <a:srgbClr val="9AA0A6"/>
          </p15:clr>
        </p15:guide>
        <p15:guide id="4" orient="horz" pos="3003">
          <p15:clr>
            <a:srgbClr val="9AA0A6"/>
          </p15:clr>
        </p15:guide>
        <p15:guide id="5" pos="345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04429E-9134-4F95-9B6C-634CE0A5ACA2}">
  <a:tblStyle styleId="{1504429E-9134-4F95-9B6C-634CE0A5ACA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97E46E4-7F7C-45B6-AC86-2689FAE6090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1" orient="horz"/>
        <p:guide pos="5112"/>
        <p:guide pos="2952" orient="horz"/>
        <p:guide pos="3003" orient="horz"/>
        <p:guide pos="34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1.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Lora-regular.fntdata"/><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Lora-italic.fntdata"/><Relationship Id="rId30" Type="http://schemas.openxmlformats.org/officeDocument/2006/relationships/font" Target="fonts/Lora-bold.fntdata"/><Relationship Id="rId11" Type="http://schemas.openxmlformats.org/officeDocument/2006/relationships/slide" Target="slides/slide2.xml"/><Relationship Id="rId33" Type="http://schemas.openxmlformats.org/officeDocument/2006/relationships/font" Target="fonts/LoraRegular-regular.fntdata"/><Relationship Id="rId10" Type="http://schemas.openxmlformats.org/officeDocument/2006/relationships/slide" Target="slides/slide1.xml"/><Relationship Id="rId32" Type="http://schemas.openxmlformats.org/officeDocument/2006/relationships/font" Target="fonts/Lora-boldItalic.fntdata"/><Relationship Id="rId13" Type="http://schemas.openxmlformats.org/officeDocument/2006/relationships/slide" Target="slides/slide4.xml"/><Relationship Id="rId35" Type="http://schemas.openxmlformats.org/officeDocument/2006/relationships/font" Target="fonts/LoraRegular-italic.fntdata"/><Relationship Id="rId12" Type="http://schemas.openxmlformats.org/officeDocument/2006/relationships/slide" Target="slides/slide3.xml"/><Relationship Id="rId34" Type="http://schemas.openxmlformats.org/officeDocument/2006/relationships/font" Target="fonts/LoraRegular-bold.fntdata"/><Relationship Id="rId15" Type="http://schemas.openxmlformats.org/officeDocument/2006/relationships/slide" Target="slides/slide6.xml"/><Relationship Id="rId37" Type="http://schemas.openxmlformats.org/officeDocument/2006/relationships/font" Target="fonts/MerriweatherBlack-bold.fntdata"/><Relationship Id="rId14" Type="http://schemas.openxmlformats.org/officeDocument/2006/relationships/slide" Target="slides/slide5.xml"/><Relationship Id="rId36" Type="http://schemas.openxmlformats.org/officeDocument/2006/relationships/font" Target="fonts/LoraRegular-boldItalic.fntdata"/><Relationship Id="rId17" Type="http://schemas.openxmlformats.org/officeDocument/2006/relationships/slide" Target="slides/slide8.xml"/><Relationship Id="rId39" Type="http://schemas.openxmlformats.org/officeDocument/2006/relationships/font" Target="fonts/Merriweather-regular.fntdata"/><Relationship Id="rId16" Type="http://schemas.openxmlformats.org/officeDocument/2006/relationships/slide" Target="slides/slide7.xml"/><Relationship Id="rId38" Type="http://schemas.openxmlformats.org/officeDocument/2006/relationships/font" Target="fonts/MerriweatherBlack-boldItalic.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dfc9b1373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will discuss how Santander can predict which customer will make a transaction, which help them to find the target customers for their marketing campaign</a:t>
            </a:r>
            <a:endParaRPr/>
          </a:p>
        </p:txBody>
      </p:sp>
      <p:sp>
        <p:nvSpPr>
          <p:cNvPr id="149" name="Google Shape;149;gcdfc9b1373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338bf5728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in mind, we explored several different algorithms to decide which one best suits this prediction task. When exploring, we fine tuned the models through techniques called grid search and </a:t>
            </a:r>
            <a:r>
              <a:rPr lang="en"/>
              <a:t>bayesian</a:t>
            </a:r>
            <a:r>
              <a:rPr lang="en"/>
              <a:t> optimization to make them better fit the data we are using. Here we list the performance of four models that represent three different types of algorithms. Among the 4 models, LightGBM and XGBoost are from the same family, but LightGBM is considered to have more advanced algorith</a:t>
            </a:r>
            <a:r>
              <a:rPr lang="en"/>
              <a:t>ms. Neural network is a different type and Naive Bayes is a simple model we used as the benchmark. </a:t>
            </a:r>
            <a:r>
              <a:rPr b="1" lang="en"/>
              <a:t>(Click) </a:t>
            </a:r>
            <a:r>
              <a:rPr lang="en"/>
              <a:t>As we can see, LightGBM has the best performance of 0.92282. </a:t>
            </a:r>
            <a:r>
              <a:rPr b="1" lang="en">
                <a:solidFill>
                  <a:schemeClr val="dk1"/>
                </a:solidFill>
              </a:rPr>
              <a:t>(Click) </a:t>
            </a:r>
            <a:r>
              <a:rPr lang="en"/>
              <a:t>The chart below shows the comparison between the AUC of LightGBM and that of a random-guess model. </a:t>
            </a:r>
            <a:r>
              <a:rPr b="1" lang="en">
                <a:solidFill>
                  <a:schemeClr val="dk1"/>
                </a:solidFill>
              </a:rPr>
              <a:t>(Click) </a:t>
            </a:r>
            <a:r>
              <a:rPr lang="en"/>
              <a:t>W</a:t>
            </a:r>
            <a:r>
              <a:rPr lang="en"/>
              <a:t>e can clearly see the improvement of LightGBM over the random guess. </a:t>
            </a:r>
            <a:endParaRPr/>
          </a:p>
        </p:txBody>
      </p:sp>
      <p:sp>
        <p:nvSpPr>
          <p:cNvPr id="304" name="Google Shape;304;gd338bf5728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d620d7511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last step we want to talk about is converting the predicted probabilities in to class labels. </a:t>
            </a:r>
            <a:endParaRPr>
              <a:solidFill>
                <a:schemeClr val="dk1"/>
              </a:solidFill>
            </a:endParaRPr>
          </a:p>
        </p:txBody>
      </p:sp>
      <p:sp>
        <p:nvSpPr>
          <p:cNvPr id="324" name="Google Shape;324;gcd620d7511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d47f630fc_2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050">
                <a:solidFill>
                  <a:schemeClr val="dk1"/>
                </a:solidFill>
                <a:latin typeface="Times New Roman"/>
                <a:ea typeface="Times New Roman"/>
                <a:cs typeface="Times New Roman"/>
                <a:sym typeface="Times New Roman"/>
              </a:rPr>
              <a:t> Now we have our optimal model which assign each customer with a probability of being a potential customer, next, we need to choose the lowest probability of a customer to be selected as a potential customer</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800"/>
              </a:spcAft>
              <a:buNone/>
            </a:pPr>
            <a:r>
              <a:t/>
            </a:r>
            <a:endParaRPr sz="1050">
              <a:solidFill>
                <a:schemeClr val="dk1"/>
              </a:solidFill>
              <a:latin typeface="Times New Roman"/>
              <a:ea typeface="Times New Roman"/>
              <a:cs typeface="Times New Roman"/>
              <a:sym typeface="Times New Roman"/>
            </a:endParaRPr>
          </a:p>
        </p:txBody>
      </p:sp>
      <p:sp>
        <p:nvSpPr>
          <p:cNvPr id="343" name="Google Shape;343;gcd47f630fc_2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d47f630fc_2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800"/>
              </a:spcAft>
              <a:buClr>
                <a:schemeClr val="dk1"/>
              </a:buClr>
              <a:buSzPts val="1100"/>
              <a:buFont typeface="Arial"/>
              <a:buNone/>
            </a:pPr>
            <a:r>
              <a:rPr lang="en" sz="1050">
                <a:solidFill>
                  <a:schemeClr val="dk1"/>
                </a:solidFill>
                <a:latin typeface="Times New Roman"/>
                <a:ea typeface="Times New Roman"/>
                <a:cs typeface="Times New Roman"/>
                <a:sym typeface="Times New Roman"/>
              </a:rPr>
              <a:t>How to determine this threshold? </a:t>
            </a:r>
            <a:r>
              <a:rPr lang="en" sz="1050">
                <a:solidFill>
                  <a:schemeClr val="dk1"/>
                </a:solidFill>
                <a:latin typeface="Times New Roman"/>
                <a:ea typeface="Times New Roman"/>
                <a:cs typeface="Times New Roman"/>
                <a:sym typeface="Times New Roman"/>
              </a:rPr>
              <a:t>We will start from the business perspective.</a:t>
            </a:r>
            <a:endParaRPr/>
          </a:p>
        </p:txBody>
      </p:sp>
      <p:sp>
        <p:nvSpPr>
          <p:cNvPr id="372" name="Google Shape;372;gcd47f630fc_2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d47f630fc_2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800"/>
              </a:spcAft>
              <a:buClr>
                <a:schemeClr val="dk1"/>
              </a:buClr>
              <a:buSzPts val="1100"/>
              <a:buFont typeface="Arial"/>
              <a:buNone/>
            </a:pPr>
            <a:r>
              <a:rPr lang="en" sz="1050">
                <a:solidFill>
                  <a:schemeClr val="dk1"/>
                </a:solidFill>
                <a:latin typeface="Times New Roman"/>
                <a:ea typeface="Times New Roman"/>
                <a:cs typeface="Times New Roman"/>
                <a:sym typeface="Times New Roman"/>
              </a:rPr>
              <a:t>U</a:t>
            </a:r>
            <a:r>
              <a:rPr lang="en" sz="1050">
                <a:solidFill>
                  <a:schemeClr val="dk1"/>
                </a:solidFill>
                <a:latin typeface="Times New Roman"/>
                <a:ea typeface="Times New Roman"/>
                <a:cs typeface="Times New Roman"/>
                <a:sym typeface="Times New Roman"/>
              </a:rPr>
              <a:t>ltimate objective of every predictive model is to generate business value.  In this case, our goal is to help Santander to </a:t>
            </a:r>
            <a:r>
              <a:rPr lang="en" sz="1050">
                <a:solidFill>
                  <a:schemeClr val="dk1"/>
                </a:solidFill>
                <a:latin typeface="Times New Roman"/>
                <a:ea typeface="Times New Roman"/>
                <a:cs typeface="Times New Roman"/>
                <a:sym typeface="Times New Roman"/>
              </a:rPr>
              <a:t>maximize</a:t>
            </a:r>
            <a:r>
              <a:rPr lang="en" sz="1050">
                <a:solidFill>
                  <a:schemeClr val="dk1"/>
                </a:solidFill>
                <a:latin typeface="Times New Roman"/>
                <a:ea typeface="Times New Roman"/>
                <a:cs typeface="Times New Roman"/>
                <a:sym typeface="Times New Roman"/>
              </a:rPr>
              <a:t> profit.  In order to do that, we need to cover more total potential customers and avoiding covering non-potential customers.</a:t>
            </a:r>
            <a:r>
              <a:rPr lang="en" sz="1050">
                <a:solidFill>
                  <a:schemeClr val="dk1"/>
                </a:solidFill>
                <a:latin typeface="Times New Roman"/>
                <a:ea typeface="Times New Roman"/>
                <a:cs typeface="Times New Roman"/>
                <a:sym typeface="Times New Roman"/>
              </a:rPr>
              <a:t> Misclassifying a non-potential customer or  potential customer will both incur cost. </a:t>
            </a:r>
            <a:endParaRPr/>
          </a:p>
        </p:txBody>
      </p:sp>
      <p:sp>
        <p:nvSpPr>
          <p:cNvPr id="383" name="Google Shape;383;gcd47f630fc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d47f630fc_2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050">
                <a:solidFill>
                  <a:schemeClr val="dk1"/>
                </a:solidFill>
                <a:latin typeface="Times New Roman"/>
                <a:ea typeface="Times New Roman"/>
                <a:cs typeface="Times New Roman"/>
                <a:sym typeface="Times New Roman"/>
              </a:rPr>
              <a:t>Based on our analysis, 7.6% is the optimal threshold. Since opportunity cost is higher than sunk cost, it is reasonable to apply a more conservative threshold. The corresponding average misclassification cost is 7.56, compared with 32 using the naive threshold of  50%. </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800"/>
              </a:spcAft>
              <a:buNone/>
            </a:pPr>
            <a:r>
              <a:rPr lang="en" sz="1050">
                <a:solidFill>
                  <a:schemeClr val="dk1"/>
                </a:solidFill>
                <a:latin typeface="Times New Roman"/>
                <a:ea typeface="Times New Roman"/>
                <a:cs typeface="Times New Roman"/>
                <a:sym typeface="Times New Roman"/>
              </a:rPr>
              <a:t>Next will have weizhong to talk about the business value of our model.  </a:t>
            </a:r>
            <a:endParaRPr/>
          </a:p>
        </p:txBody>
      </p:sp>
      <p:sp>
        <p:nvSpPr>
          <p:cNvPr id="413" name="Google Shape;413;gcd47f630fc_2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338bf5728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
            </a:r>
            <a:r>
              <a:rPr lang="en"/>
              <a:t>otes: what means to business</a:t>
            </a:r>
            <a:endParaRPr/>
          </a:p>
        </p:txBody>
      </p:sp>
      <p:sp>
        <p:nvSpPr>
          <p:cNvPr id="437" name="Google Shape;437;gd338bf572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d620d7511_0_2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050">
                <a:solidFill>
                  <a:schemeClr val="dk1"/>
                </a:solidFill>
                <a:latin typeface="Times New Roman"/>
                <a:ea typeface="Times New Roman"/>
                <a:cs typeface="Times New Roman"/>
                <a:sym typeface="Times New Roman"/>
              </a:rPr>
              <a:t>How much value can our model create for santander? Assume santander wants to do marketing towards a group of customers.</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lang="en" sz="1050">
                <a:solidFill>
                  <a:schemeClr val="dk1"/>
                </a:solidFill>
                <a:latin typeface="Times New Roman"/>
                <a:ea typeface="Times New Roman"/>
                <a:cs typeface="Times New Roman"/>
                <a:sym typeface="Times New Roman"/>
              </a:rPr>
              <a:t>We calculate the average profit per customer as Revenue, which is the number of real potential customers times revenue per person - Cost which is numbers </a:t>
            </a:r>
            <a:r>
              <a:rPr lang="en" sz="1050">
                <a:solidFill>
                  <a:schemeClr val="dk1"/>
                </a:solidFill>
                <a:latin typeface="Times New Roman"/>
                <a:ea typeface="Times New Roman"/>
                <a:cs typeface="Times New Roman"/>
                <a:sym typeface="Times New Roman"/>
              </a:rPr>
              <a:t>of</a:t>
            </a:r>
            <a:r>
              <a:rPr lang="en" sz="1050">
                <a:solidFill>
                  <a:schemeClr val="dk1"/>
                </a:solidFill>
                <a:latin typeface="Times New Roman"/>
                <a:ea typeface="Times New Roman"/>
                <a:cs typeface="Times New Roman"/>
                <a:sym typeface="Times New Roman"/>
              </a:rPr>
              <a:t> target </a:t>
            </a:r>
            <a:r>
              <a:rPr lang="en" sz="1050">
                <a:solidFill>
                  <a:schemeClr val="dk1"/>
                </a:solidFill>
                <a:latin typeface="Times New Roman"/>
                <a:ea typeface="Times New Roman"/>
                <a:cs typeface="Times New Roman"/>
                <a:sym typeface="Times New Roman"/>
              </a:rPr>
              <a:t>customers times cost per person,</a:t>
            </a:r>
            <a:r>
              <a:rPr lang="en" sz="1050">
                <a:solidFill>
                  <a:schemeClr val="dk1"/>
                </a:solidFill>
                <a:latin typeface="Times New Roman"/>
                <a:ea typeface="Times New Roman"/>
                <a:cs typeface="Times New Roman"/>
                <a:sym typeface="Times New Roman"/>
              </a:rPr>
              <a:t> over the numbers of target customers, </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Clr>
                <a:schemeClr val="dk1"/>
              </a:buClr>
              <a:buSzPts val="1400"/>
              <a:buFont typeface="Calibri"/>
              <a:buNone/>
            </a:pPr>
            <a:r>
              <a:t/>
            </a:r>
            <a:endParaRPr/>
          </a:p>
        </p:txBody>
      </p:sp>
      <p:sp>
        <p:nvSpPr>
          <p:cNvPr id="444" name="Google Shape;444;gcd620d7511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d47f630fc_2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050">
                <a:solidFill>
                  <a:schemeClr val="dk1"/>
                </a:solidFill>
                <a:latin typeface="Times New Roman"/>
                <a:ea typeface="Times New Roman"/>
                <a:cs typeface="Times New Roman"/>
                <a:sym typeface="Times New Roman"/>
              </a:rPr>
              <a:t>Since the proportion of potential customers is small, randomly selecting target customers will incur high cost which will result in a negative profit, </a:t>
            </a:r>
            <a:r>
              <a:rPr lang="en" sz="1050">
                <a:solidFill>
                  <a:schemeClr val="dk1"/>
                </a:solidFill>
                <a:latin typeface="Times New Roman"/>
                <a:ea typeface="Times New Roman"/>
                <a:cs typeface="Times New Roman"/>
                <a:sym typeface="Times New Roman"/>
              </a:rPr>
              <a:t>However, </a:t>
            </a:r>
            <a:r>
              <a:rPr lang="en" sz="1050">
                <a:solidFill>
                  <a:schemeClr val="dk1"/>
                </a:solidFill>
                <a:latin typeface="Times New Roman"/>
                <a:ea typeface="Times New Roman"/>
                <a:cs typeface="Times New Roman"/>
                <a:sym typeface="Times New Roman"/>
              </a:rPr>
              <a:t> If applying our model, on average, they will get $62 profit per customer, compared with $53 if applying the baseline model.   </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050">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Clr>
                <a:schemeClr val="dk1"/>
              </a:buClr>
              <a:buSzPts val="1400"/>
              <a:buFont typeface="Calibri"/>
              <a:buNone/>
            </a:pPr>
            <a:r>
              <a:t/>
            </a:r>
            <a:endParaRPr/>
          </a:p>
        </p:txBody>
      </p:sp>
      <p:sp>
        <p:nvSpPr>
          <p:cNvPr id="472" name="Google Shape;472;gcd47f630fc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34cd4a56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As a conclusion, after feature engineering, model selection and threshold selection, we choose LightGBM algorithm as our final model to help Santander predict target customers who are willing to make transactions. Our cost analysis shows that, by setting a threshold of 7.6%, our model can achieve an average profit of  $62.19 per customer compared to a negative effect by random selecting</a:t>
            </a:r>
            <a:endParaRPr sz="105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t/>
            </a:r>
            <a:endParaRPr sz="105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
        <p:nvSpPr>
          <p:cNvPr id="490" name="Google Shape;490;gd34cd4a565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dfc9b13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dfc9b13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the roadmap for our presentation. First, we will give you a summary of the key takeaways from our analysis. And then we will present more detailed overview of how we get there, </a:t>
            </a:r>
            <a:r>
              <a:rPr lang="en"/>
              <a:t>including</a:t>
            </a:r>
            <a:r>
              <a:rPr lang="en"/>
              <a:t> the project introduction, feature engineering process, the model selection process, and the cost analysis. Last, we will show you how our solution benefits Santander’s business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d47f630fc_5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
              <a:t>Predicting which customers will make a transaction helps to better campaign. And o</a:t>
            </a:r>
            <a:r>
              <a:rPr lang="en"/>
              <a:t>verall we found feature engineering techniques can improve the prediction performance. And among all the models we tested, LightGBM algorithm has the best performance with AUC equals .923. And by implementing the best model, Santander can increase the average customer profit by up to 15.4% compared to the baseline model, and by up to 200% compared to randomly select target customers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187" name="Google Shape;187;gcd47f630fc_5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d47f630fc_16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t>
            </a:r>
            <a:r>
              <a:rPr lang="en"/>
              <a:t>achieve</a:t>
            </a:r>
            <a:r>
              <a:rPr lang="en"/>
              <a:t> our analysis goal, which is discovering the best approach to </a:t>
            </a:r>
            <a:r>
              <a:rPr lang="en"/>
              <a:t>identify Santander’s target customers</a:t>
            </a:r>
            <a:r>
              <a:rPr lang="en"/>
              <a:t>, we used the de-identified historical customer data provided by Santander, with 200 predictor variables and 1 target variable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we’ll have Yuanzhe to introduce our </a:t>
            </a:r>
            <a:r>
              <a:rPr lang="en"/>
              <a:t>analysis</a:t>
            </a:r>
            <a:r>
              <a:rPr lang="en"/>
              <a:t> process</a:t>
            </a:r>
            <a:endParaRPr/>
          </a:p>
        </p:txBody>
      </p:sp>
      <p:sp>
        <p:nvSpPr>
          <p:cNvPr id="202" name="Google Shape;202;gcd47f630fc_1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d47f630fc_9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Challenges: first, transforming the raw data into features that better represent the underlying problem to the predictive models; second, designing a predictive model that has the best performance.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Notes: </a:t>
            </a:r>
            <a:r>
              <a:rPr lang="en">
                <a:solidFill>
                  <a:schemeClr val="dk1"/>
                </a:solidFill>
              </a:rPr>
              <a:t>explain</a:t>
            </a:r>
            <a:r>
              <a:rPr lang="en">
                <a:solidFill>
                  <a:schemeClr val="dk1"/>
                </a:solidFill>
              </a:rPr>
              <a:t> the term “feature engineering”</a:t>
            </a:r>
            <a:endParaRPr>
              <a:solidFill>
                <a:schemeClr val="dk1"/>
              </a:solidFill>
            </a:endParaRPr>
          </a:p>
        </p:txBody>
      </p:sp>
      <p:sp>
        <p:nvSpPr>
          <p:cNvPr id="215" name="Google Shape;215;gcd47f630fc_9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d620d7511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Challenges: first, transforming the raw data into features that better represent the underlying problem to the predictive models; second, designing a predictive model that has the best performance.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Notes: explain the term “feature engineering”</a:t>
            </a:r>
            <a:endParaRPr>
              <a:solidFill>
                <a:schemeClr val="dk1"/>
              </a:solidFill>
            </a:endParaRPr>
          </a:p>
        </p:txBody>
      </p:sp>
      <p:sp>
        <p:nvSpPr>
          <p:cNvPr id="234" name="Google Shape;234;gcd620d751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d47f630fc_5_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t>Our solution will address three important components and I will start with feature engineering. Feature engineering simply means find out the most informative features among all features. And model selection is to choose the model with the best performance, which can bring the company the highest profit. Then we will dive into each part.</a:t>
            </a:r>
            <a:endParaRPr sz="1200"/>
          </a:p>
          <a:p>
            <a:pPr indent="0" lvl="0" marL="0" rtl="0" algn="l">
              <a:spcBef>
                <a:spcPts val="0"/>
              </a:spcBef>
              <a:spcAft>
                <a:spcPts val="0"/>
              </a:spcAft>
              <a:buNone/>
            </a:pPr>
            <a:r>
              <a:rPr lang="en" sz="1200"/>
              <a:t>From the </a:t>
            </a:r>
            <a:r>
              <a:rPr lang="en" sz="1200"/>
              <a:t>discussions</a:t>
            </a:r>
            <a:r>
              <a:rPr lang="en" sz="1200"/>
              <a:t> on Kaggle, we learned that firstly there are fake testing data, which are </a:t>
            </a:r>
            <a:r>
              <a:rPr lang="en" sz="1200"/>
              <a:t>synthetic data from real testing data.</a:t>
            </a:r>
            <a:r>
              <a:rPr lang="en" sz="1200">
                <a:solidFill>
                  <a:schemeClr val="dk1"/>
                </a:solidFill>
              </a:rPr>
              <a:t> If a data point has a unique value  among all the data points then this data point is a real one. </a:t>
            </a:r>
            <a:r>
              <a:rPr lang="en" sz="1200"/>
              <a:t> For example, if customer A purchased an item at a grocery store then there is another record shows that customer B also bought the same item at the same grocery store at the same time, which is quite impossible so we consider customer B as a fake data. This is a hypothesis but it has been proved correct later on. </a:t>
            </a:r>
            <a:r>
              <a:rPr lang="en" sz="1200"/>
              <a:t> </a:t>
            </a:r>
            <a:endParaRPr sz="1200"/>
          </a:p>
          <a:p>
            <a:pPr indent="0" lvl="0" marL="0" rtl="0" algn="l">
              <a:spcBef>
                <a:spcPts val="0"/>
              </a:spcBef>
              <a:spcAft>
                <a:spcPts val="0"/>
              </a:spcAft>
              <a:buNone/>
            </a:pPr>
            <a:r>
              <a:rPr lang="en" sz="1200"/>
              <a:t>Secondly, similar idea can be applied to features, if a feature contains one unique value among all the values of this feature then this is a magic feature. And in order to find the true magic features, we need to combine the </a:t>
            </a:r>
            <a:r>
              <a:rPr lang="en" sz="1200"/>
              <a:t>training</a:t>
            </a:r>
            <a:r>
              <a:rPr lang="en" sz="1200"/>
              <a:t> data with real testing data. </a:t>
            </a:r>
            <a:endParaRPr sz="1200"/>
          </a:p>
          <a:p>
            <a:pPr indent="0" lvl="0" marL="0" rtl="0" algn="l">
              <a:spcBef>
                <a:spcPts val="0"/>
              </a:spcBef>
              <a:spcAft>
                <a:spcPts val="0"/>
              </a:spcAft>
              <a:buNone/>
            </a:pPr>
            <a:r>
              <a:rPr lang="en" sz="1200"/>
              <a:t>Another thing that we noticed is that the </a:t>
            </a:r>
            <a:r>
              <a:rPr lang="en" sz="1200"/>
              <a:t>training</a:t>
            </a:r>
            <a:r>
              <a:rPr lang="en" sz="1200"/>
              <a:t> data is unbalanced. Resampling is a commonly used technique to solve this issue. And in order to prevent overfitting, we oversampled both majority class and minority class by creating new data points such that the original distribution of data won’t be changed a lot. </a:t>
            </a:r>
            <a:endParaRPr sz="1200"/>
          </a:p>
          <a:p>
            <a:pPr indent="0" lvl="0" marL="0" rtl="0" algn="l">
              <a:spcBef>
                <a:spcPts val="0"/>
              </a:spcBef>
              <a:spcAft>
                <a:spcPts val="0"/>
              </a:spcAft>
              <a:buNone/>
            </a:pPr>
            <a:r>
              <a:rPr lang="en" sz="1200"/>
              <a:t>We use LightGBM with the same hyper-parameters to train the raw data and data with feature engineering then predict on the testing data. Compared </a:t>
            </a:r>
            <a:r>
              <a:rPr lang="en" sz="1700">
                <a:solidFill>
                  <a:srgbClr val="5B0F00"/>
                </a:solidFill>
                <a:latin typeface="Lora Regular"/>
                <a:ea typeface="Lora Regular"/>
                <a:cs typeface="Lora Regular"/>
                <a:sym typeface="Lora Regular"/>
              </a:rPr>
              <a:t>to raw data, model built with data after feature engineering has better performance, with AUC increased by 2.5%</a:t>
            </a:r>
            <a:endParaRPr sz="1700">
              <a:solidFill>
                <a:srgbClr val="5B0F00"/>
              </a:solidFill>
              <a:latin typeface="Lora Regular"/>
              <a:ea typeface="Lora Regular"/>
              <a:cs typeface="Lora Regular"/>
              <a:sym typeface="Lora Regul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53" name="Google Shape;253;gcd47f630fc_5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d620d7511_0_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feature engineering, we turn</a:t>
            </a:r>
            <a:r>
              <a:rPr lang="en">
                <a:solidFill>
                  <a:schemeClr val="dk1"/>
                </a:solidFill>
              </a:rPr>
              <a:t> to model selection. Model selection is about designing a predictive model that has the best performance based on certain evaluation metrics. </a:t>
            </a:r>
            <a:endParaRPr>
              <a:solidFill>
                <a:schemeClr val="dk1"/>
              </a:solidFill>
            </a:endParaRPr>
          </a:p>
        </p:txBody>
      </p:sp>
      <p:sp>
        <p:nvSpPr>
          <p:cNvPr id="271" name="Google Shape;271;gcd620d7511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d620d7511_0_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project, we use AUC, which stands for area under curve, as the evaluation metric. (</a:t>
            </a:r>
            <a:r>
              <a:rPr b="1" lang="en"/>
              <a:t>Click Click) </a:t>
            </a:r>
            <a:r>
              <a:rPr lang="en"/>
              <a:t>As you can see in the chart, it is represented by the </a:t>
            </a:r>
            <a:r>
              <a:rPr lang="en">
                <a:solidFill>
                  <a:schemeClr val="dk1"/>
                </a:solidFill>
              </a:rPr>
              <a:t>pink </a:t>
            </a:r>
            <a:r>
              <a:rPr lang="en"/>
              <a:t>shaded area. The metric represents the probability that a model can distinguish between a positive and negative outcome when given a random record from the dataset to predict. In this case, it means how good our model can determine whether a customer will make a specific transaction or not in the future. The higher the AUC, the better. </a:t>
            </a:r>
            <a:endParaRPr/>
          </a:p>
        </p:txBody>
      </p:sp>
      <p:sp>
        <p:nvSpPr>
          <p:cNvPr id="290" name="Google Shape;290;gcd620d7511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31" name="Shape 131"/>
        <p:cNvGrpSpPr/>
        <p:nvPr/>
      </p:nvGrpSpPr>
      <p:grpSpPr>
        <a:xfrm>
          <a:off x="0" y="0"/>
          <a:ext cx="0" cy="0"/>
          <a:chOff x="0" y="0"/>
          <a:chExt cx="0" cy="0"/>
        </a:xfrm>
      </p:grpSpPr>
      <p:sp>
        <p:nvSpPr>
          <p:cNvPr id="132" name="Google Shape;132;p2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3400"/>
              <a:buFont typeface="Arial"/>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26"/>
          <p:cNvSpPr txBox="1"/>
          <p:nvPr>
            <p:ph idx="1" type="subTitle"/>
          </p:nvPr>
        </p:nvSpPr>
        <p:spPr>
          <a:xfrm>
            <a:off x="1143000" y="2701528"/>
            <a:ext cx="6858000" cy="1241822"/>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400"/>
              <a:buNone/>
              <a:defRPr sz="1800"/>
            </a:lvl1pPr>
            <a:lvl2pPr lvl="1" algn="ctr">
              <a:lnSpc>
                <a:spcPct val="90000"/>
              </a:lnSpc>
              <a:spcBef>
                <a:spcPts val="400"/>
              </a:spcBef>
              <a:spcAft>
                <a:spcPts val="0"/>
              </a:spcAft>
              <a:buClr>
                <a:schemeClr val="dk1"/>
              </a:buClr>
              <a:buSzPts val="1100"/>
              <a:buNone/>
              <a:defRPr sz="1500"/>
            </a:lvl2pPr>
            <a:lvl3pPr lvl="2" algn="ctr">
              <a:lnSpc>
                <a:spcPct val="90000"/>
              </a:lnSpc>
              <a:spcBef>
                <a:spcPts val="400"/>
              </a:spcBef>
              <a:spcAft>
                <a:spcPts val="0"/>
              </a:spcAft>
              <a:buClr>
                <a:schemeClr val="dk1"/>
              </a:buClr>
              <a:buSzPts val="1000"/>
              <a:buNone/>
              <a:defRPr sz="1400"/>
            </a:lvl3pPr>
            <a:lvl4pPr lvl="3" algn="ctr">
              <a:lnSpc>
                <a:spcPct val="90000"/>
              </a:lnSpc>
              <a:spcBef>
                <a:spcPts val="400"/>
              </a:spcBef>
              <a:spcAft>
                <a:spcPts val="0"/>
              </a:spcAft>
              <a:buClr>
                <a:schemeClr val="dk1"/>
              </a:buClr>
              <a:buSzPts val="900"/>
              <a:buNone/>
              <a:defRPr sz="1200"/>
            </a:lvl4pPr>
            <a:lvl5pPr lvl="4" algn="ctr">
              <a:lnSpc>
                <a:spcPct val="90000"/>
              </a:lnSpc>
              <a:spcBef>
                <a:spcPts val="400"/>
              </a:spcBef>
              <a:spcAft>
                <a:spcPts val="0"/>
              </a:spcAft>
              <a:buClr>
                <a:schemeClr val="dk1"/>
              </a:buClr>
              <a:buSzPts val="900"/>
              <a:buNone/>
              <a:defRPr sz="1200"/>
            </a:lvl5pPr>
            <a:lvl6pPr lvl="5" algn="ctr">
              <a:lnSpc>
                <a:spcPct val="90000"/>
              </a:lnSpc>
              <a:spcBef>
                <a:spcPts val="400"/>
              </a:spcBef>
              <a:spcAft>
                <a:spcPts val="0"/>
              </a:spcAft>
              <a:buClr>
                <a:schemeClr val="dk1"/>
              </a:buClr>
              <a:buSzPts val="900"/>
              <a:buNone/>
              <a:defRPr sz="1200"/>
            </a:lvl6pPr>
            <a:lvl7pPr lvl="6" algn="ctr">
              <a:lnSpc>
                <a:spcPct val="90000"/>
              </a:lnSpc>
              <a:spcBef>
                <a:spcPts val="400"/>
              </a:spcBef>
              <a:spcAft>
                <a:spcPts val="0"/>
              </a:spcAft>
              <a:buClr>
                <a:schemeClr val="dk1"/>
              </a:buClr>
              <a:buSzPts val="900"/>
              <a:buNone/>
              <a:defRPr sz="1200"/>
            </a:lvl7pPr>
            <a:lvl8pPr lvl="7" algn="ctr">
              <a:lnSpc>
                <a:spcPct val="90000"/>
              </a:lnSpc>
              <a:spcBef>
                <a:spcPts val="400"/>
              </a:spcBef>
              <a:spcAft>
                <a:spcPts val="0"/>
              </a:spcAft>
              <a:buClr>
                <a:schemeClr val="dk1"/>
              </a:buClr>
              <a:buSzPts val="900"/>
              <a:buNone/>
              <a:defRPr sz="1200"/>
            </a:lvl8pPr>
            <a:lvl9pPr lvl="8" algn="ctr">
              <a:lnSpc>
                <a:spcPct val="90000"/>
              </a:lnSpc>
              <a:spcBef>
                <a:spcPts val="400"/>
              </a:spcBef>
              <a:spcAft>
                <a:spcPts val="0"/>
              </a:spcAft>
              <a:buClr>
                <a:schemeClr val="dk1"/>
              </a:buClr>
              <a:buSzPts val="900"/>
              <a:buNone/>
              <a:defRPr sz="1200"/>
            </a:lvl9pPr>
          </a:lstStyle>
          <a:p/>
        </p:txBody>
      </p:sp>
      <p:sp>
        <p:nvSpPr>
          <p:cNvPr id="134" name="Google Shape;134;p26"/>
          <p:cNvSpPr txBox="1"/>
          <p:nvPr>
            <p:ph idx="10" type="dt"/>
          </p:nvPr>
        </p:nvSpPr>
        <p:spPr>
          <a:xfrm>
            <a:off x="628650" y="4767263"/>
            <a:ext cx="2057400" cy="274637"/>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6"/>
          <p:cNvSpPr txBox="1"/>
          <p:nvPr>
            <p:ph idx="11" type="ftr"/>
          </p:nvPr>
        </p:nvSpPr>
        <p:spPr>
          <a:xfrm>
            <a:off x="3028950" y="4767263"/>
            <a:ext cx="3086100" cy="274637"/>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6"/>
          <p:cNvSpPr txBox="1"/>
          <p:nvPr>
            <p:ph idx="12" type="sldNum"/>
          </p:nvPr>
        </p:nvSpPr>
        <p:spPr>
          <a:xfrm>
            <a:off x="6457950" y="4767263"/>
            <a:ext cx="2057400" cy="274637"/>
          </a:xfrm>
          <a:prstGeom prst="rect">
            <a:avLst/>
          </a:prstGeom>
          <a:noFill/>
          <a:ln>
            <a:noFill/>
          </a:ln>
        </p:spPr>
        <p:txBody>
          <a:bodyPr anchorCtr="0" anchor="ctr" bIns="34275" lIns="68575" spcFirstLastPara="1" rIns="68575" wrap="square" tIns="34275">
            <a:noAutofit/>
          </a:bodyPr>
          <a:lstStyle>
            <a:lvl1pPr indent="0" lvl="0" marL="0" algn="r">
              <a:spcBef>
                <a:spcPts val="0"/>
              </a:spcBef>
              <a:buSzPts val="700"/>
              <a:buNone/>
              <a:defRPr b="0" i="0" sz="900" u="none" cap="none" strike="noStrike">
                <a:solidFill>
                  <a:srgbClr val="888888"/>
                </a:solidFill>
                <a:latin typeface="Arial"/>
                <a:ea typeface="Arial"/>
                <a:cs typeface="Arial"/>
                <a:sym typeface="Arial"/>
              </a:defRPr>
            </a:lvl1pPr>
            <a:lvl2pPr indent="0" lvl="1" marL="0" algn="r">
              <a:spcBef>
                <a:spcPts val="0"/>
              </a:spcBef>
              <a:buSzPts val="700"/>
              <a:buNone/>
              <a:defRPr b="0" i="0" sz="900" u="none" cap="none" strike="noStrike">
                <a:solidFill>
                  <a:srgbClr val="888888"/>
                </a:solidFill>
                <a:latin typeface="Arial"/>
                <a:ea typeface="Arial"/>
                <a:cs typeface="Arial"/>
                <a:sym typeface="Arial"/>
              </a:defRPr>
            </a:lvl2pPr>
            <a:lvl3pPr indent="0" lvl="2" marL="0" algn="r">
              <a:spcBef>
                <a:spcPts val="0"/>
              </a:spcBef>
              <a:buSzPts val="700"/>
              <a:buNone/>
              <a:defRPr b="0" i="0" sz="900" u="none" cap="none" strike="noStrike">
                <a:solidFill>
                  <a:srgbClr val="888888"/>
                </a:solidFill>
                <a:latin typeface="Arial"/>
                <a:ea typeface="Arial"/>
                <a:cs typeface="Arial"/>
                <a:sym typeface="Arial"/>
              </a:defRPr>
            </a:lvl3pPr>
            <a:lvl4pPr indent="0" lvl="3" marL="0" algn="r">
              <a:spcBef>
                <a:spcPts val="0"/>
              </a:spcBef>
              <a:buSzPts val="700"/>
              <a:buNone/>
              <a:defRPr b="0" i="0" sz="900" u="none" cap="none" strike="noStrike">
                <a:solidFill>
                  <a:srgbClr val="888888"/>
                </a:solidFill>
                <a:latin typeface="Arial"/>
                <a:ea typeface="Arial"/>
                <a:cs typeface="Arial"/>
                <a:sym typeface="Arial"/>
              </a:defRPr>
            </a:lvl4pPr>
            <a:lvl5pPr indent="0" lvl="4" marL="0" algn="r">
              <a:spcBef>
                <a:spcPts val="0"/>
              </a:spcBef>
              <a:buSzPts val="700"/>
              <a:buNone/>
              <a:defRPr b="0" i="0" sz="900" u="none" cap="none" strike="noStrike">
                <a:solidFill>
                  <a:srgbClr val="888888"/>
                </a:solidFill>
                <a:latin typeface="Arial"/>
                <a:ea typeface="Arial"/>
                <a:cs typeface="Arial"/>
                <a:sym typeface="Arial"/>
              </a:defRPr>
            </a:lvl5pPr>
            <a:lvl6pPr indent="0" lvl="5" marL="0" algn="r">
              <a:spcBef>
                <a:spcPts val="0"/>
              </a:spcBef>
              <a:buSzPts val="700"/>
              <a:buNone/>
              <a:defRPr b="0" i="0" sz="900" u="none" cap="none" strike="noStrike">
                <a:solidFill>
                  <a:srgbClr val="888888"/>
                </a:solidFill>
                <a:latin typeface="Arial"/>
                <a:ea typeface="Arial"/>
                <a:cs typeface="Arial"/>
                <a:sym typeface="Arial"/>
              </a:defRPr>
            </a:lvl6pPr>
            <a:lvl7pPr indent="0" lvl="6" marL="0" algn="r">
              <a:spcBef>
                <a:spcPts val="0"/>
              </a:spcBef>
              <a:buSzPts val="700"/>
              <a:buNone/>
              <a:defRPr b="0" i="0" sz="900" u="none" cap="none" strike="noStrike">
                <a:solidFill>
                  <a:srgbClr val="888888"/>
                </a:solidFill>
                <a:latin typeface="Arial"/>
                <a:ea typeface="Arial"/>
                <a:cs typeface="Arial"/>
                <a:sym typeface="Arial"/>
              </a:defRPr>
            </a:lvl7pPr>
            <a:lvl8pPr indent="0" lvl="7" marL="0" algn="r">
              <a:spcBef>
                <a:spcPts val="0"/>
              </a:spcBef>
              <a:buSzPts val="700"/>
              <a:buNone/>
              <a:defRPr b="0" i="0" sz="900" u="none" cap="none" strike="noStrike">
                <a:solidFill>
                  <a:srgbClr val="888888"/>
                </a:solidFill>
                <a:latin typeface="Arial"/>
                <a:ea typeface="Arial"/>
                <a:cs typeface="Arial"/>
                <a:sym typeface="Arial"/>
              </a:defRPr>
            </a:lvl8pPr>
            <a:lvl9pPr indent="0" lvl="8" marL="0" algn="r">
              <a:spcBef>
                <a:spcPts val="0"/>
              </a:spcBef>
              <a:buSzPts val="700"/>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push dir="r"/>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43" name="Shape 143"/>
        <p:cNvGrpSpPr/>
        <p:nvPr/>
      </p:nvGrpSpPr>
      <p:grpSpPr>
        <a:xfrm>
          <a:off x="0" y="0"/>
          <a:ext cx="0" cy="0"/>
          <a:chOff x="0" y="0"/>
          <a:chExt cx="0" cy="0"/>
        </a:xfrm>
      </p:grpSpPr>
      <p:sp>
        <p:nvSpPr>
          <p:cNvPr id="144" name="Google Shape;144;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push dir="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4639"/>
            <a:ext cx="7886700" cy="9937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1100" u="none" cap="none" strike="noStrike">
                <a:solidFill>
                  <a:srgbClr val="000000"/>
                </a:solidFill>
                <a:latin typeface="Arial"/>
                <a:ea typeface="Arial"/>
                <a:cs typeface="Arial"/>
                <a:sym typeface="Arial"/>
              </a:defRPr>
            </a:lvl1pPr>
            <a:lvl2pPr lvl="1" marR="0" rtl="0" algn="l">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127" name="Google Shape;127;p25"/>
          <p:cNvSpPr txBox="1"/>
          <p:nvPr>
            <p:ph idx="1" type="body"/>
          </p:nvPr>
        </p:nvSpPr>
        <p:spPr>
          <a:xfrm>
            <a:off x="628650" y="1370013"/>
            <a:ext cx="7886700" cy="3262312"/>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0"/>
              </a:spcBef>
              <a:spcAft>
                <a:spcPts val="0"/>
              </a:spcAft>
              <a:buSzPts val="1100"/>
              <a:buNone/>
              <a:defRPr b="0" i="0" sz="11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100"/>
              <a:buNone/>
              <a:defRPr b="0" i="0" sz="11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100"/>
              <a:buNone/>
              <a:defRPr b="0" i="0" sz="11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100"/>
              <a:buNone/>
              <a:defRPr b="0" i="0" sz="11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100"/>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128" name="Google Shape;128;p25"/>
          <p:cNvSpPr txBox="1"/>
          <p:nvPr>
            <p:ph idx="10" type="dt"/>
          </p:nvPr>
        </p:nvSpPr>
        <p:spPr>
          <a:xfrm>
            <a:off x="628650" y="4767263"/>
            <a:ext cx="2057400" cy="274637"/>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9" name="Google Shape;129;p25"/>
          <p:cNvSpPr txBox="1"/>
          <p:nvPr>
            <p:ph idx="11" type="ftr"/>
          </p:nvPr>
        </p:nvSpPr>
        <p:spPr>
          <a:xfrm>
            <a:off x="3028950" y="4767263"/>
            <a:ext cx="3086100" cy="274637"/>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30" name="Google Shape;130;p25"/>
          <p:cNvSpPr txBox="1"/>
          <p:nvPr>
            <p:ph idx="12" type="sldNum"/>
          </p:nvPr>
        </p:nvSpPr>
        <p:spPr>
          <a:xfrm>
            <a:off x="6457950" y="4767263"/>
            <a:ext cx="2057400" cy="274637"/>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Clr>
                <a:srgbClr val="000000"/>
              </a:buClr>
              <a:buSzPts val="700"/>
              <a:buFont typeface="Arial"/>
              <a:buNone/>
              <a:defRPr b="0" i="0" sz="900" u="none" cap="none" strike="noStrike">
                <a:solidFill>
                  <a:srgbClr val="888888"/>
                </a:solidFill>
                <a:latin typeface="Arial"/>
                <a:ea typeface="Arial"/>
                <a:cs typeface="Arial"/>
                <a:sym typeface="Arial"/>
              </a:defRPr>
            </a:lvl1pPr>
            <a:lvl2pPr indent="0" lvl="1" marL="0" marR="0" rtl="0" algn="r">
              <a:spcBef>
                <a:spcPts val="0"/>
              </a:spcBef>
              <a:buClr>
                <a:srgbClr val="000000"/>
              </a:buClr>
              <a:buSzPts val="700"/>
              <a:buFont typeface="Arial"/>
              <a:buNone/>
              <a:defRPr b="0" i="0" sz="900" u="none" cap="none" strike="noStrike">
                <a:solidFill>
                  <a:srgbClr val="888888"/>
                </a:solidFill>
                <a:latin typeface="Arial"/>
                <a:ea typeface="Arial"/>
                <a:cs typeface="Arial"/>
                <a:sym typeface="Arial"/>
              </a:defRPr>
            </a:lvl2pPr>
            <a:lvl3pPr indent="0" lvl="2" marL="0" marR="0" rtl="0" algn="r">
              <a:spcBef>
                <a:spcPts val="0"/>
              </a:spcBef>
              <a:buClr>
                <a:srgbClr val="000000"/>
              </a:buClr>
              <a:buSzPts val="700"/>
              <a:buFont typeface="Arial"/>
              <a:buNone/>
              <a:defRPr b="0" i="0" sz="900" u="none" cap="none" strike="noStrike">
                <a:solidFill>
                  <a:srgbClr val="888888"/>
                </a:solidFill>
                <a:latin typeface="Arial"/>
                <a:ea typeface="Arial"/>
                <a:cs typeface="Arial"/>
                <a:sym typeface="Arial"/>
              </a:defRPr>
            </a:lvl3pPr>
            <a:lvl4pPr indent="0" lvl="3" marL="0" marR="0" rtl="0" algn="r">
              <a:spcBef>
                <a:spcPts val="0"/>
              </a:spcBef>
              <a:buClr>
                <a:srgbClr val="000000"/>
              </a:buClr>
              <a:buSzPts val="700"/>
              <a:buFont typeface="Arial"/>
              <a:buNone/>
              <a:defRPr b="0" i="0" sz="900" u="none" cap="none" strike="noStrike">
                <a:solidFill>
                  <a:srgbClr val="888888"/>
                </a:solidFill>
                <a:latin typeface="Arial"/>
                <a:ea typeface="Arial"/>
                <a:cs typeface="Arial"/>
                <a:sym typeface="Arial"/>
              </a:defRPr>
            </a:lvl4pPr>
            <a:lvl5pPr indent="0" lvl="4" marL="0" marR="0" rtl="0" algn="r">
              <a:spcBef>
                <a:spcPts val="0"/>
              </a:spcBef>
              <a:buClr>
                <a:srgbClr val="000000"/>
              </a:buClr>
              <a:buSzPts val="700"/>
              <a:buFont typeface="Arial"/>
              <a:buNone/>
              <a:defRPr b="0" i="0" sz="900" u="none" cap="none" strike="noStrike">
                <a:solidFill>
                  <a:srgbClr val="888888"/>
                </a:solidFill>
                <a:latin typeface="Arial"/>
                <a:ea typeface="Arial"/>
                <a:cs typeface="Arial"/>
                <a:sym typeface="Arial"/>
              </a:defRPr>
            </a:lvl5pPr>
            <a:lvl6pPr indent="0" lvl="5" marL="0" marR="0" rtl="0" algn="r">
              <a:spcBef>
                <a:spcPts val="0"/>
              </a:spcBef>
              <a:buClr>
                <a:srgbClr val="000000"/>
              </a:buClr>
              <a:buSzPts val="700"/>
              <a:buFont typeface="Arial"/>
              <a:buNone/>
              <a:defRPr b="0" i="0" sz="900" u="none" cap="none" strike="noStrike">
                <a:solidFill>
                  <a:srgbClr val="888888"/>
                </a:solidFill>
                <a:latin typeface="Arial"/>
                <a:ea typeface="Arial"/>
                <a:cs typeface="Arial"/>
                <a:sym typeface="Arial"/>
              </a:defRPr>
            </a:lvl6pPr>
            <a:lvl7pPr indent="0" lvl="6" marL="0" marR="0" rtl="0" algn="r">
              <a:spcBef>
                <a:spcPts val="0"/>
              </a:spcBef>
              <a:buClr>
                <a:srgbClr val="000000"/>
              </a:buClr>
              <a:buSzPts val="700"/>
              <a:buFont typeface="Arial"/>
              <a:buNone/>
              <a:defRPr b="0" i="0" sz="900" u="none" cap="none" strike="noStrike">
                <a:solidFill>
                  <a:srgbClr val="888888"/>
                </a:solidFill>
                <a:latin typeface="Arial"/>
                <a:ea typeface="Arial"/>
                <a:cs typeface="Arial"/>
                <a:sym typeface="Arial"/>
              </a:defRPr>
            </a:lvl7pPr>
            <a:lvl8pPr indent="0" lvl="7" marL="0" marR="0" rtl="0" algn="r">
              <a:spcBef>
                <a:spcPts val="0"/>
              </a:spcBef>
              <a:buClr>
                <a:srgbClr val="000000"/>
              </a:buClr>
              <a:buSzPts val="700"/>
              <a:buFont typeface="Arial"/>
              <a:buNone/>
              <a:defRPr b="0" i="0" sz="900" u="none" cap="none" strike="noStrike">
                <a:solidFill>
                  <a:srgbClr val="888888"/>
                </a:solidFill>
                <a:latin typeface="Arial"/>
                <a:ea typeface="Arial"/>
                <a:cs typeface="Arial"/>
                <a:sym typeface="Arial"/>
              </a:defRPr>
            </a:lvl8pPr>
            <a:lvl9pPr indent="0" lvl="8" marL="0" marR="0" rtl="0" algn="r">
              <a:spcBef>
                <a:spcPts val="0"/>
              </a:spcBef>
              <a:buClr>
                <a:srgbClr val="000000"/>
              </a:buClr>
              <a:buSzPts val="7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Lst>
  <p:transition spd="med">
    <p:push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2500"/>
              <a:buFont typeface="Arial"/>
              <a:buNone/>
              <a:defRPr b="0" i="0" sz="2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30200" lvl="0" marL="4572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298450" lvl="2" marL="1371600" marR="0" rtl="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2100" lvl="3" marL="18288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292100" lvl="5" marL="27432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6pPr>
            <a:lvl7pPr indent="-292100" lvl="6" marL="32004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7pPr>
            <a:lvl8pPr indent="-292100" lvl="7" marL="36576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8pPr>
            <a:lvl9pPr indent="-292100" lvl="8" marL="4114800" marR="0" rtl="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9pPr>
          </a:lstStyle>
          <a:p/>
        </p:txBody>
      </p:sp>
      <p:sp>
        <p:nvSpPr>
          <p:cNvPr id="140" name="Google Shape;140;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41" name="Google Shape;141;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42" name="Google Shape;142;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Lst>
  <p:transition spd="med">
    <p:push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hyperlink" Target="https://askwonder.com/research/average-customer-acquisition-cost-bank-pays-acquire-credit-card-customer-i-m-fy512dte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9"/>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2" name="Google Shape;152;p29"/>
          <p:cNvSpPr/>
          <p:nvPr/>
        </p:nvSpPr>
        <p:spPr>
          <a:xfrm>
            <a:off x="1407650" y="1420650"/>
            <a:ext cx="7735200" cy="2302200"/>
          </a:xfrm>
          <a:prstGeom prst="rect">
            <a:avLst/>
          </a:prstGeom>
          <a:solidFill>
            <a:srgbClr val="63393F">
              <a:alpha val="782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3" name="Google Shape;153;p29"/>
          <p:cNvSpPr txBox="1"/>
          <p:nvPr/>
        </p:nvSpPr>
        <p:spPr>
          <a:xfrm>
            <a:off x="5627756" y="4279464"/>
            <a:ext cx="3436200" cy="521700"/>
          </a:xfrm>
          <a:prstGeom prst="rect">
            <a:avLst/>
          </a:prstGeom>
          <a:noFill/>
          <a:ln>
            <a:noFill/>
          </a:ln>
        </p:spPr>
        <p:txBody>
          <a:bodyPr anchorCtr="0" anchor="t" bIns="34275" lIns="68575" spcFirstLastPara="1" rIns="68575" wrap="square" tIns="34275">
            <a:spAutoFit/>
          </a:bodyPr>
          <a:lstStyle/>
          <a:p>
            <a:pPr indent="0" lvl="0" marL="0" marR="0" rtl="0" algn="l">
              <a:lnSpc>
                <a:spcPct val="110000"/>
              </a:lnSpc>
              <a:spcBef>
                <a:spcPts val="0"/>
              </a:spcBef>
              <a:spcAft>
                <a:spcPts val="0"/>
              </a:spcAft>
              <a:buNone/>
            </a:pPr>
            <a:r>
              <a:rPr b="1" i="0" lang="en" sz="1400" u="none" cap="none" strike="noStrike">
                <a:solidFill>
                  <a:srgbClr val="6C3034"/>
                </a:solidFill>
                <a:latin typeface="Lora"/>
                <a:ea typeface="Lora"/>
                <a:cs typeface="Lora"/>
                <a:sym typeface="Lora"/>
              </a:rPr>
              <a:t>Weizhong Yao, Yuanzhe Wang   </a:t>
            </a:r>
            <a:endParaRPr sz="1100"/>
          </a:p>
          <a:p>
            <a:pPr indent="0" lvl="0" marL="0" marR="0" rtl="0" algn="l">
              <a:lnSpc>
                <a:spcPct val="110000"/>
              </a:lnSpc>
              <a:spcBef>
                <a:spcPts val="0"/>
              </a:spcBef>
              <a:spcAft>
                <a:spcPts val="0"/>
              </a:spcAft>
              <a:buNone/>
            </a:pPr>
            <a:r>
              <a:rPr b="1" i="0" lang="en" sz="1400" u="none" cap="none" strike="noStrike">
                <a:solidFill>
                  <a:srgbClr val="6C3034"/>
                </a:solidFill>
                <a:latin typeface="Lora"/>
                <a:ea typeface="Lora"/>
                <a:cs typeface="Lora"/>
                <a:sym typeface="Lora"/>
              </a:rPr>
              <a:t>Xiaowen Tang, Xiaoshuo Liu, Jane Jian</a:t>
            </a:r>
            <a:endParaRPr sz="1100"/>
          </a:p>
        </p:txBody>
      </p:sp>
      <p:pic>
        <p:nvPicPr>
          <p:cNvPr descr="Carlson School of Management - Make It. MSP" id="154" name="Google Shape;154;p29"/>
          <p:cNvPicPr preferRelativeResize="0"/>
          <p:nvPr/>
        </p:nvPicPr>
        <p:blipFill rotWithShape="1">
          <a:blip r:embed="rId4">
            <a:alphaModFix/>
          </a:blip>
          <a:srcRect b="21792" l="4798" r="3626" t="22741"/>
          <a:stretch/>
        </p:blipFill>
        <p:spPr>
          <a:xfrm>
            <a:off x="4106013" y="4216485"/>
            <a:ext cx="1267360" cy="647693"/>
          </a:xfrm>
          <a:prstGeom prst="rect">
            <a:avLst/>
          </a:prstGeom>
          <a:noFill/>
          <a:ln>
            <a:noFill/>
          </a:ln>
        </p:spPr>
      </p:pic>
      <p:sp>
        <p:nvSpPr>
          <p:cNvPr id="155" name="Google Shape;155;p29"/>
          <p:cNvSpPr txBox="1"/>
          <p:nvPr/>
        </p:nvSpPr>
        <p:spPr>
          <a:xfrm>
            <a:off x="1427450" y="1717500"/>
            <a:ext cx="76956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rgbClr val="F3F3F3"/>
                </a:solidFill>
                <a:latin typeface="Merriweather"/>
                <a:ea typeface="Merriweather"/>
                <a:cs typeface="Merriweather"/>
                <a:sym typeface="Merriweather"/>
              </a:rPr>
              <a:t>Santander Customer Transaction Prediction Project: find the target customers for marketing </a:t>
            </a:r>
            <a:r>
              <a:rPr b="1" lang="en" sz="3300">
                <a:solidFill>
                  <a:srgbClr val="F3F3F3"/>
                </a:solidFill>
                <a:latin typeface="Merriweather"/>
                <a:ea typeface="Merriweather"/>
                <a:cs typeface="Merriweather"/>
                <a:sym typeface="Merriweather"/>
              </a:rPr>
              <a:t>campaign</a:t>
            </a:r>
            <a:endParaRPr b="1" sz="2100">
              <a:solidFill>
                <a:srgbClr val="F3F3F3"/>
              </a:solidFill>
              <a:latin typeface="Merriweather"/>
              <a:ea typeface="Merriweather"/>
              <a:cs typeface="Merriweather"/>
              <a:sym typeface="Merriweather"/>
            </a:endParaRPr>
          </a:p>
        </p:txBody>
      </p:sp>
      <p:sp>
        <p:nvSpPr>
          <p:cNvPr id="156" name="Google Shape;156;p2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50101">
            <a:alpha val="6700"/>
          </a:srgbClr>
        </a:solidFill>
      </p:bgPr>
    </p:bg>
    <p:spTree>
      <p:nvGrpSpPr>
        <p:cNvPr id="305" name="Shape 305"/>
        <p:cNvGrpSpPr/>
        <p:nvPr/>
      </p:nvGrpSpPr>
      <p:grpSpPr>
        <a:xfrm>
          <a:off x="0" y="0"/>
          <a:ext cx="0" cy="0"/>
          <a:chOff x="0" y="0"/>
          <a:chExt cx="0" cy="0"/>
        </a:xfrm>
      </p:grpSpPr>
      <p:sp>
        <p:nvSpPr>
          <p:cNvPr id="306" name="Google Shape;306;p38"/>
          <p:cNvSpPr/>
          <p:nvPr/>
        </p:nvSpPr>
        <p:spPr>
          <a:xfrm>
            <a:off x="2311663" y="1408225"/>
            <a:ext cx="4531500" cy="392400"/>
          </a:xfrm>
          <a:prstGeom prst="rect">
            <a:avLst/>
          </a:prstGeom>
          <a:solidFill>
            <a:srgbClr val="DB0707">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txBox="1"/>
          <p:nvPr/>
        </p:nvSpPr>
        <p:spPr>
          <a:xfrm>
            <a:off x="227027" y="477488"/>
            <a:ext cx="24807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100" u="none" cap="none" strike="noStrike">
                <a:solidFill>
                  <a:srgbClr val="F3F3F3"/>
                </a:solidFill>
                <a:latin typeface="Lora"/>
                <a:ea typeface="Lora"/>
                <a:cs typeface="Lora"/>
                <a:sym typeface="Lora"/>
              </a:rPr>
              <a:t>Project Overview</a:t>
            </a:r>
            <a:endParaRPr b="1" i="0" sz="2100" u="none" cap="none" strike="noStrike">
              <a:solidFill>
                <a:schemeClr val="dk1"/>
              </a:solidFill>
              <a:latin typeface="Lora"/>
              <a:ea typeface="Lora"/>
              <a:cs typeface="Lora"/>
              <a:sym typeface="Lora"/>
            </a:endParaRPr>
          </a:p>
        </p:txBody>
      </p:sp>
      <p:sp>
        <p:nvSpPr>
          <p:cNvPr id="308" name="Google Shape;308;p38"/>
          <p:cNvSpPr txBox="1"/>
          <p:nvPr/>
        </p:nvSpPr>
        <p:spPr>
          <a:xfrm>
            <a:off x="0" y="223400"/>
            <a:ext cx="940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660000"/>
                </a:solidFill>
                <a:latin typeface="Lora"/>
                <a:ea typeface="Lora"/>
                <a:cs typeface="Lora"/>
                <a:sym typeface="Lora"/>
              </a:rPr>
              <a:t>Model Selection: </a:t>
            </a:r>
            <a:r>
              <a:rPr b="1" lang="en" sz="2600">
                <a:solidFill>
                  <a:srgbClr val="660000"/>
                </a:solidFill>
                <a:latin typeface="Lora"/>
                <a:ea typeface="Lora"/>
                <a:cs typeface="Lora"/>
                <a:sym typeface="Lora"/>
              </a:rPr>
              <a:t>LightGBM has the best performance</a:t>
            </a:r>
            <a:endParaRPr b="1" sz="2600">
              <a:solidFill>
                <a:srgbClr val="660000"/>
              </a:solidFill>
              <a:latin typeface="Lora"/>
              <a:ea typeface="Lora"/>
              <a:cs typeface="Lora"/>
              <a:sym typeface="Lora"/>
            </a:endParaRPr>
          </a:p>
        </p:txBody>
      </p:sp>
      <p:sp>
        <p:nvSpPr>
          <p:cNvPr id="309" name="Google Shape;309;p3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graphicFrame>
        <p:nvGraphicFramePr>
          <p:cNvPr id="310" name="Google Shape;310;p38"/>
          <p:cNvGraphicFramePr/>
          <p:nvPr/>
        </p:nvGraphicFramePr>
        <p:xfrm>
          <a:off x="2300800" y="1005000"/>
          <a:ext cx="3000000" cy="3000000"/>
        </p:xfrm>
        <a:graphic>
          <a:graphicData uri="http://schemas.openxmlformats.org/drawingml/2006/table">
            <a:tbl>
              <a:tblPr>
                <a:noFill/>
                <a:tableStyleId>{1504429E-9134-4F95-9B6C-634CE0A5ACA2}</a:tableStyleId>
              </a:tblPr>
              <a:tblGrid>
                <a:gridCol w="2340925"/>
                <a:gridCol w="2201450"/>
              </a:tblGrid>
              <a:tr h="356450">
                <a:tc>
                  <a:txBody>
                    <a:bodyPr/>
                    <a:lstStyle/>
                    <a:p>
                      <a:pPr indent="0" lvl="0" marL="0" rtl="0" algn="ctr">
                        <a:lnSpc>
                          <a:spcPct val="115000"/>
                        </a:lnSpc>
                        <a:spcBef>
                          <a:spcPts val="0"/>
                        </a:spcBef>
                        <a:spcAft>
                          <a:spcPts val="0"/>
                        </a:spcAft>
                        <a:buNone/>
                      </a:pPr>
                      <a:r>
                        <a:rPr lang="en" sz="1550">
                          <a:latin typeface="Merriweather Black"/>
                          <a:ea typeface="Merriweather Black"/>
                          <a:cs typeface="Merriweather Black"/>
                          <a:sym typeface="Merriweather Black"/>
                        </a:rPr>
                        <a:t>Model</a:t>
                      </a:r>
                      <a:endParaRPr sz="1550">
                        <a:latin typeface="Merriweather Black"/>
                        <a:ea typeface="Merriweather Black"/>
                        <a:cs typeface="Merriweather Black"/>
                        <a:sym typeface="Merriweather Black"/>
                      </a:endParaRPr>
                    </a:p>
                  </a:txBody>
                  <a:tcPr marT="63500" marB="63500" marR="63500" marL="63500"/>
                </a:tc>
                <a:tc>
                  <a:txBody>
                    <a:bodyPr/>
                    <a:lstStyle/>
                    <a:p>
                      <a:pPr indent="0" lvl="0" marL="0" rtl="0" algn="ctr">
                        <a:lnSpc>
                          <a:spcPct val="115000"/>
                        </a:lnSpc>
                        <a:spcBef>
                          <a:spcPts val="0"/>
                        </a:spcBef>
                        <a:spcAft>
                          <a:spcPts val="0"/>
                        </a:spcAft>
                        <a:buNone/>
                      </a:pPr>
                      <a:r>
                        <a:rPr lang="en" sz="1550">
                          <a:latin typeface="Merriweather Black"/>
                          <a:ea typeface="Merriweather Black"/>
                          <a:cs typeface="Merriweather Black"/>
                          <a:sym typeface="Merriweather Black"/>
                        </a:rPr>
                        <a:t>AUC</a:t>
                      </a:r>
                      <a:endParaRPr sz="1550">
                        <a:latin typeface="Merriweather Black"/>
                        <a:ea typeface="Merriweather Black"/>
                        <a:cs typeface="Merriweather Black"/>
                        <a:sym typeface="Merriweather Black"/>
                      </a:endParaRPr>
                    </a:p>
                  </a:txBody>
                  <a:tcPr marT="63500" marB="63500" marR="63500" marL="63500"/>
                </a:tc>
              </a:tr>
              <a:tr h="356450">
                <a:tc>
                  <a:txBody>
                    <a:bodyPr/>
                    <a:lstStyle/>
                    <a:p>
                      <a:pPr indent="0" lvl="0" marL="0" rtl="0" algn="ctr">
                        <a:lnSpc>
                          <a:spcPct val="115000"/>
                        </a:lnSpc>
                        <a:spcBef>
                          <a:spcPts val="0"/>
                        </a:spcBef>
                        <a:spcAft>
                          <a:spcPts val="0"/>
                        </a:spcAft>
                        <a:buNone/>
                      </a:pPr>
                      <a:r>
                        <a:rPr lang="en" sz="1350">
                          <a:latin typeface="Lora Regular"/>
                          <a:ea typeface="Lora Regular"/>
                          <a:cs typeface="Lora Regular"/>
                          <a:sym typeface="Lora Regular"/>
                        </a:rPr>
                        <a:t>LightGBM</a:t>
                      </a:r>
                      <a:endParaRPr sz="1350">
                        <a:latin typeface="Lora Regular"/>
                        <a:ea typeface="Lora Regular"/>
                        <a:cs typeface="Lora Regular"/>
                        <a:sym typeface="Lora Regular"/>
                      </a:endParaRPr>
                    </a:p>
                  </a:txBody>
                  <a:tcPr marT="63500" marB="63500" marR="63500" marL="63500"/>
                </a:tc>
                <a:tc>
                  <a:txBody>
                    <a:bodyPr/>
                    <a:lstStyle/>
                    <a:p>
                      <a:pPr indent="0" lvl="0" marL="0" rtl="0" algn="ctr">
                        <a:lnSpc>
                          <a:spcPct val="115000"/>
                        </a:lnSpc>
                        <a:spcBef>
                          <a:spcPts val="0"/>
                        </a:spcBef>
                        <a:spcAft>
                          <a:spcPts val="0"/>
                        </a:spcAft>
                        <a:buNone/>
                      </a:pPr>
                      <a:r>
                        <a:rPr lang="en" sz="1350">
                          <a:latin typeface="Lora Regular"/>
                          <a:ea typeface="Lora Regular"/>
                          <a:cs typeface="Lora Regular"/>
                          <a:sym typeface="Lora Regular"/>
                        </a:rPr>
                        <a:t>0.92282</a:t>
                      </a:r>
                      <a:endParaRPr sz="1350">
                        <a:latin typeface="Lora Regular"/>
                        <a:ea typeface="Lora Regular"/>
                        <a:cs typeface="Lora Regular"/>
                        <a:sym typeface="Lora Regular"/>
                      </a:endParaRPr>
                    </a:p>
                  </a:txBody>
                  <a:tcPr marT="63500" marB="63500" marR="63500" marL="63500"/>
                </a:tc>
              </a:tr>
              <a:tr h="356450">
                <a:tc>
                  <a:txBody>
                    <a:bodyPr/>
                    <a:lstStyle/>
                    <a:p>
                      <a:pPr indent="0" lvl="0" marL="0" rtl="0" algn="ctr">
                        <a:lnSpc>
                          <a:spcPct val="115000"/>
                        </a:lnSpc>
                        <a:spcBef>
                          <a:spcPts val="0"/>
                        </a:spcBef>
                        <a:spcAft>
                          <a:spcPts val="0"/>
                        </a:spcAft>
                        <a:buNone/>
                      </a:pPr>
                      <a:r>
                        <a:rPr lang="en" sz="1350">
                          <a:latin typeface="Lora Regular"/>
                          <a:ea typeface="Lora Regular"/>
                          <a:cs typeface="Lora Regular"/>
                          <a:sym typeface="Lora Regular"/>
                        </a:rPr>
                        <a:t>XGBoost</a:t>
                      </a:r>
                      <a:endParaRPr sz="1350">
                        <a:latin typeface="Lora Regular"/>
                        <a:ea typeface="Lora Regular"/>
                        <a:cs typeface="Lora Regular"/>
                        <a:sym typeface="Lora Regular"/>
                      </a:endParaRPr>
                    </a:p>
                  </a:txBody>
                  <a:tcPr marT="63500" marB="63500" marR="63500" marL="63500"/>
                </a:tc>
                <a:tc>
                  <a:txBody>
                    <a:bodyPr/>
                    <a:lstStyle/>
                    <a:p>
                      <a:pPr indent="0" lvl="0" marL="0" rtl="0" algn="ctr">
                        <a:lnSpc>
                          <a:spcPct val="115000"/>
                        </a:lnSpc>
                        <a:spcBef>
                          <a:spcPts val="0"/>
                        </a:spcBef>
                        <a:spcAft>
                          <a:spcPts val="0"/>
                        </a:spcAft>
                        <a:buNone/>
                      </a:pPr>
                      <a:r>
                        <a:rPr lang="en" sz="1350">
                          <a:latin typeface="Lora Regular"/>
                          <a:ea typeface="Lora Regular"/>
                          <a:cs typeface="Lora Regular"/>
                          <a:sym typeface="Lora Regular"/>
                        </a:rPr>
                        <a:t>0.91745</a:t>
                      </a:r>
                      <a:endParaRPr sz="1350">
                        <a:latin typeface="Lora Regular"/>
                        <a:ea typeface="Lora Regular"/>
                        <a:cs typeface="Lora Regular"/>
                        <a:sym typeface="Lora Regular"/>
                      </a:endParaRPr>
                    </a:p>
                  </a:txBody>
                  <a:tcPr marT="63500" marB="63500" marR="63500" marL="63500"/>
                </a:tc>
              </a:tr>
              <a:tr h="356450">
                <a:tc>
                  <a:txBody>
                    <a:bodyPr/>
                    <a:lstStyle/>
                    <a:p>
                      <a:pPr indent="0" lvl="0" marL="0" rtl="0" algn="ctr">
                        <a:lnSpc>
                          <a:spcPct val="115000"/>
                        </a:lnSpc>
                        <a:spcBef>
                          <a:spcPts val="0"/>
                        </a:spcBef>
                        <a:spcAft>
                          <a:spcPts val="0"/>
                        </a:spcAft>
                        <a:buNone/>
                      </a:pPr>
                      <a:r>
                        <a:rPr lang="en" sz="1350">
                          <a:latin typeface="Lora Regular"/>
                          <a:ea typeface="Lora Regular"/>
                          <a:cs typeface="Lora Regular"/>
                          <a:sym typeface="Lora Regular"/>
                        </a:rPr>
                        <a:t>Neural Network</a:t>
                      </a:r>
                      <a:endParaRPr sz="1350">
                        <a:latin typeface="Lora Regular"/>
                        <a:ea typeface="Lora Regular"/>
                        <a:cs typeface="Lora Regular"/>
                        <a:sym typeface="Lora Regular"/>
                      </a:endParaRPr>
                    </a:p>
                  </a:txBody>
                  <a:tcPr marT="63500" marB="63500" marR="63500" marL="63500"/>
                </a:tc>
                <a:tc>
                  <a:txBody>
                    <a:bodyPr/>
                    <a:lstStyle/>
                    <a:p>
                      <a:pPr indent="0" lvl="0" marL="0" rtl="0" algn="ctr">
                        <a:lnSpc>
                          <a:spcPct val="115000"/>
                        </a:lnSpc>
                        <a:spcBef>
                          <a:spcPts val="0"/>
                        </a:spcBef>
                        <a:spcAft>
                          <a:spcPts val="0"/>
                        </a:spcAft>
                        <a:buNone/>
                      </a:pPr>
                      <a:r>
                        <a:rPr lang="en" sz="1350">
                          <a:latin typeface="Lora Regular"/>
                          <a:ea typeface="Lora Regular"/>
                          <a:cs typeface="Lora Regular"/>
                          <a:sym typeface="Lora Regular"/>
                        </a:rPr>
                        <a:t>0.88149</a:t>
                      </a:r>
                      <a:endParaRPr sz="1350">
                        <a:latin typeface="Lora Regular"/>
                        <a:ea typeface="Lora Regular"/>
                        <a:cs typeface="Lora Regular"/>
                        <a:sym typeface="Lora Regular"/>
                      </a:endParaRPr>
                    </a:p>
                  </a:txBody>
                  <a:tcPr marT="63500" marB="63500" marR="63500" marL="63500"/>
                </a:tc>
              </a:tr>
              <a:tr h="356450">
                <a:tc>
                  <a:txBody>
                    <a:bodyPr/>
                    <a:lstStyle/>
                    <a:p>
                      <a:pPr indent="0" lvl="0" marL="0" rtl="0" algn="ctr">
                        <a:lnSpc>
                          <a:spcPct val="115000"/>
                        </a:lnSpc>
                        <a:spcBef>
                          <a:spcPts val="0"/>
                        </a:spcBef>
                        <a:spcAft>
                          <a:spcPts val="0"/>
                        </a:spcAft>
                        <a:buNone/>
                      </a:pPr>
                      <a:r>
                        <a:rPr lang="en" sz="1350">
                          <a:latin typeface="Lora Regular"/>
                          <a:ea typeface="Lora Regular"/>
                          <a:cs typeface="Lora Regular"/>
                          <a:sym typeface="Lora Regular"/>
                        </a:rPr>
                        <a:t>Naive Bayes</a:t>
                      </a:r>
                      <a:endParaRPr sz="1350">
                        <a:latin typeface="Lora Regular"/>
                        <a:ea typeface="Lora Regular"/>
                        <a:cs typeface="Lora Regular"/>
                        <a:sym typeface="Lora Regular"/>
                      </a:endParaRPr>
                    </a:p>
                  </a:txBody>
                  <a:tcPr marT="63500" marB="63500" marR="63500" marL="63500"/>
                </a:tc>
                <a:tc>
                  <a:txBody>
                    <a:bodyPr/>
                    <a:lstStyle/>
                    <a:p>
                      <a:pPr indent="0" lvl="0" marL="0" rtl="0" algn="ctr">
                        <a:lnSpc>
                          <a:spcPct val="115000"/>
                        </a:lnSpc>
                        <a:spcBef>
                          <a:spcPts val="0"/>
                        </a:spcBef>
                        <a:spcAft>
                          <a:spcPts val="0"/>
                        </a:spcAft>
                        <a:buNone/>
                      </a:pPr>
                      <a:r>
                        <a:rPr lang="en" sz="1350">
                          <a:latin typeface="Lora Regular"/>
                          <a:ea typeface="Lora Regular"/>
                          <a:cs typeface="Lora Regular"/>
                          <a:sym typeface="Lora Regular"/>
                        </a:rPr>
                        <a:t>0.888</a:t>
                      </a:r>
                      <a:endParaRPr sz="1350">
                        <a:latin typeface="Lora Regular"/>
                        <a:ea typeface="Lora Regular"/>
                        <a:cs typeface="Lora Regular"/>
                        <a:sym typeface="Lora Regular"/>
                      </a:endParaRPr>
                    </a:p>
                  </a:txBody>
                  <a:tcPr marT="63500" marB="63500" marR="63500" marL="63500"/>
                </a:tc>
              </a:tr>
            </a:tbl>
          </a:graphicData>
        </a:graphic>
      </p:graphicFrame>
      <p:sp>
        <p:nvSpPr>
          <p:cNvPr id="311" name="Google Shape;311;p38"/>
          <p:cNvSpPr/>
          <p:nvPr/>
        </p:nvSpPr>
        <p:spPr>
          <a:xfrm>
            <a:off x="1933150" y="1513075"/>
            <a:ext cx="279300" cy="182700"/>
          </a:xfrm>
          <a:prstGeom prst="rightArrow">
            <a:avLst>
              <a:gd fmla="val 50000" name="adj1"/>
              <a:gd fmla="val 50000" name="adj2"/>
            </a:avLst>
          </a:prstGeom>
          <a:solidFill>
            <a:srgbClr val="850101">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8"/>
          <p:cNvSpPr txBox="1"/>
          <p:nvPr/>
        </p:nvSpPr>
        <p:spPr>
          <a:xfrm>
            <a:off x="366550" y="1419775"/>
            <a:ext cx="156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B0F00"/>
                </a:solidFill>
                <a:latin typeface="Lora Regular"/>
                <a:ea typeface="Lora Regular"/>
                <a:cs typeface="Lora Regular"/>
                <a:sym typeface="Lora Regular"/>
              </a:rPr>
              <a:t>Best Performance</a:t>
            </a:r>
            <a:endParaRPr sz="1200">
              <a:solidFill>
                <a:srgbClr val="5B0F00"/>
              </a:solidFill>
              <a:latin typeface="Lora Regular"/>
              <a:ea typeface="Lora Regular"/>
              <a:cs typeface="Lora Regular"/>
              <a:sym typeface="Lora Regular"/>
            </a:endParaRPr>
          </a:p>
        </p:txBody>
      </p:sp>
      <p:pic>
        <p:nvPicPr>
          <p:cNvPr id="313" name="Google Shape;313;p38"/>
          <p:cNvPicPr preferRelativeResize="0"/>
          <p:nvPr/>
        </p:nvPicPr>
        <p:blipFill>
          <a:blip r:embed="rId3">
            <a:alphaModFix/>
          </a:blip>
          <a:stretch>
            <a:fillRect/>
          </a:stretch>
        </p:blipFill>
        <p:spPr>
          <a:xfrm>
            <a:off x="3249325" y="3102275"/>
            <a:ext cx="3179016" cy="1863725"/>
          </a:xfrm>
          <a:prstGeom prst="rect">
            <a:avLst/>
          </a:prstGeom>
          <a:noFill/>
          <a:ln>
            <a:noFill/>
          </a:ln>
        </p:spPr>
      </p:pic>
      <p:pic>
        <p:nvPicPr>
          <p:cNvPr id="314" name="Google Shape;314;p38"/>
          <p:cNvPicPr preferRelativeResize="0"/>
          <p:nvPr/>
        </p:nvPicPr>
        <p:blipFill>
          <a:blip r:embed="rId4">
            <a:alphaModFix/>
          </a:blip>
          <a:stretch>
            <a:fillRect/>
          </a:stretch>
        </p:blipFill>
        <p:spPr>
          <a:xfrm>
            <a:off x="3248466" y="3102263"/>
            <a:ext cx="3180759" cy="1863726"/>
          </a:xfrm>
          <a:prstGeom prst="rect">
            <a:avLst/>
          </a:prstGeom>
          <a:noFill/>
          <a:ln>
            <a:noFill/>
          </a:ln>
        </p:spPr>
      </p:pic>
      <p:sp>
        <p:nvSpPr>
          <p:cNvPr id="315" name="Google Shape;315;p38"/>
          <p:cNvSpPr txBox="1"/>
          <p:nvPr/>
        </p:nvSpPr>
        <p:spPr>
          <a:xfrm>
            <a:off x="4160375" y="3720638"/>
            <a:ext cx="1618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Lora"/>
                <a:ea typeface="Lora"/>
                <a:cs typeface="Lora"/>
                <a:sym typeface="Lora"/>
              </a:rPr>
              <a:t>AUC for LightGBM</a:t>
            </a:r>
            <a:endParaRPr b="1" sz="1200">
              <a:latin typeface="Lora"/>
              <a:ea typeface="Lora"/>
              <a:cs typeface="Lora"/>
              <a:sym typeface="Lora"/>
            </a:endParaRPr>
          </a:p>
        </p:txBody>
      </p:sp>
      <p:pic>
        <p:nvPicPr>
          <p:cNvPr id="316" name="Google Shape;316;p38"/>
          <p:cNvPicPr preferRelativeResize="0"/>
          <p:nvPr/>
        </p:nvPicPr>
        <p:blipFill>
          <a:blip r:embed="rId5">
            <a:alphaModFix/>
          </a:blip>
          <a:stretch>
            <a:fillRect/>
          </a:stretch>
        </p:blipFill>
        <p:spPr>
          <a:xfrm>
            <a:off x="3249328" y="3102780"/>
            <a:ext cx="3179023" cy="1862709"/>
          </a:xfrm>
          <a:prstGeom prst="rect">
            <a:avLst/>
          </a:prstGeom>
          <a:noFill/>
          <a:ln>
            <a:noFill/>
          </a:ln>
        </p:spPr>
      </p:pic>
      <p:sp>
        <p:nvSpPr>
          <p:cNvPr id="317" name="Google Shape;317;p38"/>
          <p:cNvSpPr txBox="1"/>
          <p:nvPr/>
        </p:nvSpPr>
        <p:spPr>
          <a:xfrm>
            <a:off x="4504000" y="4326163"/>
            <a:ext cx="1618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Lora"/>
                <a:ea typeface="Lora"/>
                <a:cs typeface="Lora"/>
                <a:sym typeface="Lora"/>
              </a:rPr>
              <a:t>AUC for randoming</a:t>
            </a:r>
            <a:endParaRPr b="1" sz="1200">
              <a:solidFill>
                <a:srgbClr val="FFFFFF"/>
              </a:solidFill>
              <a:latin typeface="Lora"/>
              <a:ea typeface="Lora"/>
              <a:cs typeface="Lora"/>
              <a:sym typeface="Lora"/>
            </a:endParaRPr>
          </a:p>
        </p:txBody>
      </p:sp>
      <p:sp>
        <p:nvSpPr>
          <p:cNvPr id="318" name="Google Shape;318;p38"/>
          <p:cNvSpPr txBox="1"/>
          <p:nvPr/>
        </p:nvSpPr>
        <p:spPr>
          <a:xfrm>
            <a:off x="4160375" y="3720638"/>
            <a:ext cx="1618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Lora"/>
                <a:ea typeface="Lora"/>
                <a:cs typeface="Lora"/>
                <a:sym typeface="Lora"/>
              </a:rPr>
              <a:t>AUC for LightGBM</a:t>
            </a:r>
            <a:endParaRPr b="1" sz="1200">
              <a:latin typeface="Lora"/>
              <a:ea typeface="Lora"/>
              <a:cs typeface="Lora"/>
              <a:sym typeface="Lora"/>
            </a:endParaRPr>
          </a:p>
        </p:txBody>
      </p:sp>
      <p:cxnSp>
        <p:nvCxnSpPr>
          <p:cNvPr id="319" name="Google Shape;319;p38"/>
          <p:cNvCxnSpPr/>
          <p:nvPr/>
        </p:nvCxnSpPr>
        <p:spPr>
          <a:xfrm rot="10800000">
            <a:off x="2201525" y="3920150"/>
            <a:ext cx="1728900" cy="150300"/>
          </a:xfrm>
          <a:prstGeom prst="straightConnector1">
            <a:avLst/>
          </a:prstGeom>
          <a:noFill/>
          <a:ln cap="flat" cmpd="sng" w="19050">
            <a:solidFill>
              <a:srgbClr val="5B0F00"/>
            </a:solidFill>
            <a:prstDash val="solid"/>
            <a:round/>
            <a:headEnd len="med" w="med" type="none"/>
            <a:tailEnd len="med" w="med" type="triangle"/>
          </a:ln>
        </p:spPr>
      </p:cxnSp>
      <p:sp>
        <p:nvSpPr>
          <p:cNvPr id="320" name="Google Shape;320;p38"/>
          <p:cNvSpPr/>
          <p:nvPr/>
        </p:nvSpPr>
        <p:spPr>
          <a:xfrm>
            <a:off x="6942400" y="1419775"/>
            <a:ext cx="1428000" cy="2670300"/>
          </a:xfrm>
          <a:prstGeom prst="curvedLeftArrow">
            <a:avLst>
              <a:gd fmla="val 25000" name="adj1"/>
              <a:gd fmla="val 50000" name="adj2"/>
              <a:gd fmla="val 25000" name="adj3"/>
            </a:avLst>
          </a:prstGeom>
          <a:solidFill>
            <a:srgbClr val="DB0707">
              <a:alpha val="40220"/>
            </a:srgbClr>
          </a:solidFill>
          <a:ln cap="flat" cmpd="sng" w="9525">
            <a:solidFill>
              <a:srgbClr val="8501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txBox="1"/>
          <p:nvPr/>
        </p:nvSpPr>
        <p:spPr>
          <a:xfrm>
            <a:off x="315400" y="3579650"/>
            <a:ext cx="198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ora Regular"/>
                <a:ea typeface="Lora Regular"/>
                <a:cs typeface="Lora Regular"/>
                <a:sym typeface="Lora Regular"/>
              </a:rPr>
              <a:t>Value that LightGBM brings in compared to randoming</a:t>
            </a:r>
            <a:endParaRPr>
              <a:latin typeface="Lora Regular"/>
              <a:ea typeface="Lora Regular"/>
              <a:cs typeface="Lora Regular"/>
              <a:sym typeface="Lora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
                                        <p:tgtEl>
                                          <p:spTgt spid="311"/>
                                        </p:tgtEl>
                                      </p:cBhvr>
                                    </p:animEffec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50101">
            <a:alpha val="6700"/>
          </a:srgbClr>
        </a:solidFill>
      </p:bgPr>
    </p:bg>
    <p:spTree>
      <p:nvGrpSpPr>
        <p:cNvPr id="325" name="Shape 325"/>
        <p:cNvGrpSpPr/>
        <p:nvPr/>
      </p:nvGrpSpPr>
      <p:grpSpPr>
        <a:xfrm>
          <a:off x="0" y="0"/>
          <a:ext cx="0" cy="0"/>
          <a:chOff x="0" y="0"/>
          <a:chExt cx="0" cy="0"/>
        </a:xfrm>
      </p:grpSpPr>
      <p:sp>
        <p:nvSpPr>
          <p:cNvPr id="326" name="Google Shape;326;p39"/>
          <p:cNvSpPr txBox="1"/>
          <p:nvPr/>
        </p:nvSpPr>
        <p:spPr>
          <a:xfrm>
            <a:off x="227027" y="477488"/>
            <a:ext cx="24807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100" u="none" cap="none" strike="noStrike">
                <a:solidFill>
                  <a:srgbClr val="F3F3F3"/>
                </a:solidFill>
                <a:latin typeface="Lora"/>
                <a:ea typeface="Lora"/>
                <a:cs typeface="Lora"/>
                <a:sym typeface="Lora"/>
              </a:rPr>
              <a:t>Project Overview</a:t>
            </a:r>
            <a:endParaRPr b="1" i="0" sz="2100" u="none" cap="none" strike="noStrike">
              <a:solidFill>
                <a:schemeClr val="dk1"/>
              </a:solidFill>
              <a:latin typeface="Lora"/>
              <a:ea typeface="Lora"/>
              <a:cs typeface="Lora"/>
              <a:sym typeface="Lora"/>
            </a:endParaRPr>
          </a:p>
        </p:txBody>
      </p:sp>
      <p:sp>
        <p:nvSpPr>
          <p:cNvPr id="327" name="Google Shape;327;p39"/>
          <p:cNvSpPr txBox="1"/>
          <p:nvPr/>
        </p:nvSpPr>
        <p:spPr>
          <a:xfrm>
            <a:off x="2865900" y="223400"/>
            <a:ext cx="371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660000"/>
                </a:solidFill>
                <a:latin typeface="Lora"/>
                <a:ea typeface="Lora"/>
                <a:cs typeface="Lora"/>
                <a:sym typeface="Lora"/>
              </a:rPr>
              <a:t>Analysis Process</a:t>
            </a:r>
            <a:endParaRPr b="1" sz="3000">
              <a:solidFill>
                <a:srgbClr val="660000"/>
              </a:solidFill>
              <a:latin typeface="Lora"/>
              <a:ea typeface="Lora"/>
              <a:cs typeface="Lora"/>
              <a:sym typeface="Lora"/>
            </a:endParaRPr>
          </a:p>
        </p:txBody>
      </p:sp>
      <p:sp>
        <p:nvSpPr>
          <p:cNvPr id="328" name="Google Shape;328;p39"/>
          <p:cNvSpPr/>
          <p:nvPr/>
        </p:nvSpPr>
        <p:spPr>
          <a:xfrm rot="5400000">
            <a:off x="1511810" y="3016119"/>
            <a:ext cx="413700" cy="2238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329" name="Google Shape;329;p39"/>
          <p:cNvSpPr/>
          <p:nvPr/>
        </p:nvSpPr>
        <p:spPr>
          <a:xfrm>
            <a:off x="571500" y="996950"/>
            <a:ext cx="2294400" cy="18255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3F3F3"/>
              </a:solidFill>
            </a:endParaRPr>
          </a:p>
        </p:txBody>
      </p:sp>
      <p:sp>
        <p:nvSpPr>
          <p:cNvPr id="330" name="Google Shape;330;p39"/>
          <p:cNvSpPr txBox="1"/>
          <p:nvPr/>
        </p:nvSpPr>
        <p:spPr>
          <a:xfrm>
            <a:off x="571500" y="1187234"/>
            <a:ext cx="2294400" cy="147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solidFill>
                  <a:srgbClr val="F3F3F3"/>
                </a:solidFill>
                <a:latin typeface="Lora Regular"/>
                <a:ea typeface="Lora Regular"/>
                <a:cs typeface="Lora Regular"/>
                <a:sym typeface="Lora Regular"/>
              </a:rPr>
              <a:t>Transforming the raw data into features that better represent the underlying problem to the predictive models</a:t>
            </a:r>
            <a:endParaRPr sz="1500">
              <a:solidFill>
                <a:srgbClr val="F3F3F3"/>
              </a:solidFill>
              <a:latin typeface="Lora Regular"/>
              <a:ea typeface="Lora Regular"/>
              <a:cs typeface="Lora Regular"/>
              <a:sym typeface="Lora Regular"/>
            </a:endParaRPr>
          </a:p>
        </p:txBody>
      </p:sp>
      <p:sp>
        <p:nvSpPr>
          <p:cNvPr id="331" name="Google Shape;331;p39"/>
          <p:cNvSpPr/>
          <p:nvPr/>
        </p:nvSpPr>
        <p:spPr>
          <a:xfrm rot="5400000">
            <a:off x="4367701" y="3020774"/>
            <a:ext cx="408600" cy="2145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332" name="Google Shape;332;p39"/>
          <p:cNvSpPr/>
          <p:nvPr/>
        </p:nvSpPr>
        <p:spPr>
          <a:xfrm>
            <a:off x="3395850" y="996950"/>
            <a:ext cx="2294400" cy="18255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3F3F3"/>
              </a:solidFill>
            </a:endParaRPr>
          </a:p>
        </p:txBody>
      </p:sp>
      <p:sp>
        <p:nvSpPr>
          <p:cNvPr id="333" name="Google Shape;333;p39"/>
          <p:cNvSpPr txBox="1"/>
          <p:nvPr/>
        </p:nvSpPr>
        <p:spPr>
          <a:xfrm>
            <a:off x="3366900" y="1224356"/>
            <a:ext cx="23523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3F3F3"/>
                </a:solidFill>
                <a:latin typeface="Lora Regular"/>
                <a:ea typeface="Lora Regular"/>
                <a:cs typeface="Lora Regular"/>
                <a:sym typeface="Lora Regular"/>
              </a:rPr>
              <a:t>Designing a predictive model that has the best performance</a:t>
            </a:r>
            <a:endParaRPr sz="1800">
              <a:solidFill>
                <a:srgbClr val="F3F3F3"/>
              </a:solidFill>
              <a:latin typeface="Lora Regular"/>
              <a:ea typeface="Lora Regular"/>
              <a:cs typeface="Lora Regular"/>
              <a:sym typeface="Lora Regular"/>
            </a:endParaRPr>
          </a:p>
        </p:txBody>
      </p:sp>
      <p:sp>
        <p:nvSpPr>
          <p:cNvPr id="334" name="Google Shape;334;p39"/>
          <p:cNvSpPr txBox="1"/>
          <p:nvPr/>
        </p:nvSpPr>
        <p:spPr>
          <a:xfrm>
            <a:off x="739898" y="3669575"/>
            <a:ext cx="19575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B7B7B7"/>
                </a:solidFill>
                <a:latin typeface="Lora"/>
                <a:ea typeface="Lora"/>
                <a:cs typeface="Lora"/>
                <a:sym typeface="Lora"/>
              </a:rPr>
              <a:t>Feature Engineering</a:t>
            </a:r>
            <a:endParaRPr b="1" sz="2300">
              <a:solidFill>
                <a:srgbClr val="B7B7B7"/>
              </a:solidFill>
              <a:latin typeface="Lora"/>
              <a:ea typeface="Lora"/>
              <a:cs typeface="Lora"/>
              <a:sym typeface="Lora"/>
            </a:endParaRPr>
          </a:p>
        </p:txBody>
      </p:sp>
      <p:sp>
        <p:nvSpPr>
          <p:cNvPr id="335" name="Google Shape;335;p39"/>
          <p:cNvSpPr txBox="1"/>
          <p:nvPr/>
        </p:nvSpPr>
        <p:spPr>
          <a:xfrm>
            <a:off x="3741289" y="3654270"/>
            <a:ext cx="1661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B7B7B7"/>
                </a:solidFill>
                <a:latin typeface="Lora"/>
                <a:ea typeface="Lora"/>
                <a:cs typeface="Lora"/>
                <a:sym typeface="Lora"/>
              </a:rPr>
              <a:t>Model</a:t>
            </a:r>
            <a:endParaRPr b="1" sz="2400">
              <a:solidFill>
                <a:srgbClr val="B7B7B7"/>
              </a:solidFill>
              <a:latin typeface="Lora"/>
              <a:ea typeface="Lora"/>
              <a:cs typeface="Lora"/>
              <a:sym typeface="Lora"/>
            </a:endParaRPr>
          </a:p>
          <a:p>
            <a:pPr indent="0" lvl="0" marL="0" rtl="0" algn="ctr">
              <a:spcBef>
                <a:spcPts val="0"/>
              </a:spcBef>
              <a:spcAft>
                <a:spcPts val="0"/>
              </a:spcAft>
              <a:buNone/>
            </a:pPr>
            <a:r>
              <a:rPr b="1" lang="en" sz="2400">
                <a:solidFill>
                  <a:srgbClr val="B7B7B7"/>
                </a:solidFill>
                <a:latin typeface="Lora"/>
                <a:ea typeface="Lora"/>
                <a:cs typeface="Lora"/>
                <a:sym typeface="Lora"/>
              </a:rPr>
              <a:t>Selection</a:t>
            </a:r>
            <a:endParaRPr b="1" sz="2400">
              <a:solidFill>
                <a:srgbClr val="B7B7B7"/>
              </a:solidFill>
              <a:latin typeface="Lora"/>
              <a:ea typeface="Lora"/>
              <a:cs typeface="Lora"/>
              <a:sym typeface="Lora"/>
            </a:endParaRPr>
          </a:p>
        </p:txBody>
      </p:sp>
      <p:sp>
        <p:nvSpPr>
          <p:cNvPr id="336" name="Google Shape;336;p39"/>
          <p:cNvSpPr txBox="1"/>
          <p:nvPr>
            <p:ph idx="12" type="sldNum"/>
          </p:nvPr>
        </p:nvSpPr>
        <p:spPr>
          <a:xfrm>
            <a:off x="7164089" y="4700103"/>
            <a:ext cx="1448400" cy="2562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sz="600"/>
              <a:t>‹#›</a:t>
            </a:fld>
            <a:endParaRPr sz="600"/>
          </a:p>
        </p:txBody>
      </p:sp>
      <p:sp>
        <p:nvSpPr>
          <p:cNvPr id="337" name="Google Shape;337;p39"/>
          <p:cNvSpPr/>
          <p:nvPr/>
        </p:nvSpPr>
        <p:spPr>
          <a:xfrm rot="5400000">
            <a:off x="7221001" y="3020774"/>
            <a:ext cx="408600" cy="214500"/>
          </a:xfrm>
          <a:prstGeom prst="right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338" name="Google Shape;338;p39"/>
          <p:cNvSpPr/>
          <p:nvPr/>
        </p:nvSpPr>
        <p:spPr>
          <a:xfrm>
            <a:off x="6249150" y="996950"/>
            <a:ext cx="2294400" cy="18255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3F3F3"/>
              </a:solidFill>
            </a:endParaRPr>
          </a:p>
        </p:txBody>
      </p:sp>
      <p:sp>
        <p:nvSpPr>
          <p:cNvPr id="339" name="Google Shape;339;p39"/>
          <p:cNvSpPr txBox="1"/>
          <p:nvPr/>
        </p:nvSpPr>
        <p:spPr>
          <a:xfrm>
            <a:off x="6220200" y="1224350"/>
            <a:ext cx="23922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3F3F3"/>
                </a:solidFill>
                <a:latin typeface="Lora Regular"/>
                <a:ea typeface="Lora Regular"/>
                <a:cs typeface="Lora Regular"/>
                <a:sym typeface="Lora Regular"/>
              </a:rPr>
              <a:t>Converting a predicted probability into a class label</a:t>
            </a:r>
            <a:endParaRPr sz="1800">
              <a:solidFill>
                <a:srgbClr val="F3F3F3"/>
              </a:solidFill>
              <a:latin typeface="Lora Regular"/>
              <a:ea typeface="Lora Regular"/>
              <a:cs typeface="Lora Regular"/>
              <a:sym typeface="Lora Regular"/>
            </a:endParaRPr>
          </a:p>
        </p:txBody>
      </p:sp>
      <p:sp>
        <p:nvSpPr>
          <p:cNvPr id="340" name="Google Shape;340;p39"/>
          <p:cNvSpPr txBox="1"/>
          <p:nvPr/>
        </p:nvSpPr>
        <p:spPr>
          <a:xfrm>
            <a:off x="6516901" y="3654275"/>
            <a:ext cx="1816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CC0000"/>
                </a:solidFill>
                <a:latin typeface="Lora"/>
                <a:ea typeface="Lora"/>
                <a:cs typeface="Lora"/>
                <a:sym typeface="Lora"/>
              </a:rPr>
              <a:t>Threshold</a:t>
            </a:r>
            <a:endParaRPr b="1" sz="2400">
              <a:solidFill>
                <a:srgbClr val="CC0000"/>
              </a:solidFill>
              <a:latin typeface="Lora"/>
              <a:ea typeface="Lora"/>
              <a:cs typeface="Lora"/>
              <a:sym typeface="Lora"/>
            </a:endParaRPr>
          </a:p>
          <a:p>
            <a:pPr indent="0" lvl="0" marL="0" rtl="0" algn="ctr">
              <a:spcBef>
                <a:spcPts val="0"/>
              </a:spcBef>
              <a:spcAft>
                <a:spcPts val="0"/>
              </a:spcAft>
              <a:buNone/>
            </a:pPr>
            <a:r>
              <a:rPr b="1" lang="en" sz="2400">
                <a:solidFill>
                  <a:srgbClr val="CC0000"/>
                </a:solidFill>
                <a:latin typeface="Lora"/>
                <a:ea typeface="Lora"/>
                <a:cs typeface="Lora"/>
                <a:sym typeface="Lora"/>
              </a:rPr>
              <a:t>Selection</a:t>
            </a:r>
            <a:endParaRPr b="1" sz="2400">
              <a:solidFill>
                <a:srgbClr val="CC0000"/>
              </a:solidFill>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2000"/>
          </a:blip>
          <a:stretch>
            <a:fillRect/>
          </a:stretch>
        </a:blipFill>
      </p:bgPr>
    </p:bg>
    <p:spTree>
      <p:nvGrpSpPr>
        <p:cNvPr id="344" name="Shape 344"/>
        <p:cNvGrpSpPr/>
        <p:nvPr/>
      </p:nvGrpSpPr>
      <p:grpSpPr>
        <a:xfrm>
          <a:off x="0" y="0"/>
          <a:ext cx="0" cy="0"/>
          <a:chOff x="0" y="0"/>
          <a:chExt cx="0" cy="0"/>
        </a:xfrm>
      </p:grpSpPr>
      <p:sp>
        <p:nvSpPr>
          <p:cNvPr id="345" name="Google Shape;345;p40"/>
          <p:cNvSpPr/>
          <p:nvPr/>
        </p:nvSpPr>
        <p:spPr>
          <a:xfrm>
            <a:off x="0" y="0"/>
            <a:ext cx="9144000" cy="5143500"/>
          </a:xfrm>
          <a:prstGeom prst="rect">
            <a:avLst/>
          </a:prstGeom>
          <a:solidFill>
            <a:srgbClr val="7D2F36">
              <a:alpha val="2902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40"/>
          <p:cNvSpPr/>
          <p:nvPr/>
        </p:nvSpPr>
        <p:spPr>
          <a:xfrm>
            <a:off x="0" y="362550"/>
            <a:ext cx="7422300" cy="615600"/>
          </a:xfrm>
          <a:prstGeom prst="rect">
            <a:avLst/>
          </a:prstGeom>
          <a:solidFill>
            <a:srgbClr val="63393F">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7" name="Google Shape;347;p40"/>
          <p:cNvSpPr txBox="1"/>
          <p:nvPr/>
        </p:nvSpPr>
        <p:spPr>
          <a:xfrm>
            <a:off x="195150" y="474150"/>
            <a:ext cx="7032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100">
                <a:solidFill>
                  <a:srgbClr val="F3F3F3"/>
                </a:solidFill>
                <a:latin typeface="Lora"/>
                <a:ea typeface="Lora"/>
                <a:cs typeface="Lora"/>
                <a:sym typeface="Lora"/>
              </a:rPr>
              <a:t>Output of Prediction Model and Threshold Selection</a:t>
            </a:r>
            <a:endParaRPr b="1" i="0" sz="2100" u="none" cap="none" strike="noStrike">
              <a:solidFill>
                <a:schemeClr val="dk1"/>
              </a:solidFill>
              <a:latin typeface="Lora"/>
              <a:ea typeface="Lora"/>
              <a:cs typeface="Lora"/>
              <a:sym typeface="Lora"/>
            </a:endParaRPr>
          </a:p>
        </p:txBody>
      </p:sp>
      <p:sp>
        <p:nvSpPr>
          <p:cNvPr id="348" name="Google Shape;348;p40"/>
          <p:cNvSpPr txBox="1"/>
          <p:nvPr/>
        </p:nvSpPr>
        <p:spPr>
          <a:xfrm>
            <a:off x="4013250" y="3024150"/>
            <a:ext cx="28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9" name="Google Shape;349;p4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
        <p:nvSpPr>
          <p:cNvPr id="350" name="Google Shape;350;p40"/>
          <p:cNvSpPr txBox="1"/>
          <p:nvPr/>
        </p:nvSpPr>
        <p:spPr>
          <a:xfrm>
            <a:off x="2894538" y="2699225"/>
            <a:ext cx="28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51" name="Google Shape;351;p40"/>
          <p:cNvPicPr preferRelativeResize="0"/>
          <p:nvPr/>
        </p:nvPicPr>
        <p:blipFill>
          <a:blip r:embed="rId4">
            <a:alphaModFix/>
          </a:blip>
          <a:stretch>
            <a:fillRect/>
          </a:stretch>
        </p:blipFill>
        <p:spPr>
          <a:xfrm>
            <a:off x="2456138" y="2453238"/>
            <a:ext cx="392400" cy="392400"/>
          </a:xfrm>
          <a:prstGeom prst="rect">
            <a:avLst/>
          </a:prstGeom>
          <a:noFill/>
          <a:ln>
            <a:noFill/>
          </a:ln>
        </p:spPr>
      </p:pic>
      <p:sp>
        <p:nvSpPr>
          <p:cNvPr id="352" name="Google Shape;352;p40"/>
          <p:cNvSpPr/>
          <p:nvPr/>
        </p:nvSpPr>
        <p:spPr>
          <a:xfrm>
            <a:off x="-5550" y="1077725"/>
            <a:ext cx="9155100" cy="3825000"/>
          </a:xfrm>
          <a:prstGeom prst="rect">
            <a:avLst/>
          </a:prstGeom>
          <a:solidFill>
            <a:srgbClr val="FFFFFF">
              <a:alpha val="85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40"/>
          <p:cNvPicPr preferRelativeResize="0"/>
          <p:nvPr/>
        </p:nvPicPr>
        <p:blipFill>
          <a:blip r:embed="rId4">
            <a:alphaModFix/>
          </a:blip>
          <a:stretch>
            <a:fillRect/>
          </a:stretch>
        </p:blipFill>
        <p:spPr>
          <a:xfrm>
            <a:off x="2456138" y="2025625"/>
            <a:ext cx="392400" cy="392400"/>
          </a:xfrm>
          <a:prstGeom prst="rect">
            <a:avLst/>
          </a:prstGeom>
          <a:noFill/>
          <a:ln>
            <a:noFill/>
          </a:ln>
        </p:spPr>
      </p:pic>
      <p:pic>
        <p:nvPicPr>
          <p:cNvPr id="354" name="Google Shape;354;p40"/>
          <p:cNvPicPr preferRelativeResize="0"/>
          <p:nvPr/>
        </p:nvPicPr>
        <p:blipFill>
          <a:blip r:embed="rId4">
            <a:alphaModFix/>
          </a:blip>
          <a:stretch>
            <a:fillRect/>
          </a:stretch>
        </p:blipFill>
        <p:spPr>
          <a:xfrm>
            <a:off x="2456138" y="3308500"/>
            <a:ext cx="392400" cy="392400"/>
          </a:xfrm>
          <a:prstGeom prst="rect">
            <a:avLst/>
          </a:prstGeom>
          <a:noFill/>
          <a:ln>
            <a:noFill/>
          </a:ln>
        </p:spPr>
      </p:pic>
      <p:pic>
        <p:nvPicPr>
          <p:cNvPr id="355" name="Google Shape;355;p40"/>
          <p:cNvPicPr preferRelativeResize="0"/>
          <p:nvPr/>
        </p:nvPicPr>
        <p:blipFill>
          <a:blip r:embed="rId4">
            <a:alphaModFix/>
          </a:blip>
          <a:stretch>
            <a:fillRect/>
          </a:stretch>
        </p:blipFill>
        <p:spPr>
          <a:xfrm>
            <a:off x="2456138" y="2880875"/>
            <a:ext cx="392400" cy="392400"/>
          </a:xfrm>
          <a:prstGeom prst="rect">
            <a:avLst/>
          </a:prstGeom>
          <a:noFill/>
          <a:ln>
            <a:noFill/>
          </a:ln>
        </p:spPr>
      </p:pic>
      <p:sp>
        <p:nvSpPr>
          <p:cNvPr id="356" name="Google Shape;356;p40"/>
          <p:cNvSpPr txBox="1"/>
          <p:nvPr/>
        </p:nvSpPr>
        <p:spPr>
          <a:xfrm>
            <a:off x="1889450" y="1477800"/>
            <a:ext cx="28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Example of output of our model:</a:t>
            </a:r>
            <a:endParaRPr b="1"/>
          </a:p>
        </p:txBody>
      </p:sp>
      <p:cxnSp>
        <p:nvCxnSpPr>
          <p:cNvPr id="357" name="Google Shape;357;p40"/>
          <p:cNvCxnSpPr/>
          <p:nvPr/>
        </p:nvCxnSpPr>
        <p:spPr>
          <a:xfrm flipH="1" rot="10800000">
            <a:off x="2154638" y="3285950"/>
            <a:ext cx="2357400" cy="9600"/>
          </a:xfrm>
          <a:prstGeom prst="straightConnector1">
            <a:avLst/>
          </a:prstGeom>
          <a:noFill/>
          <a:ln cap="flat" cmpd="sng" w="19050">
            <a:solidFill>
              <a:srgbClr val="980000"/>
            </a:solidFill>
            <a:prstDash val="solid"/>
            <a:round/>
            <a:headEnd len="med" w="med" type="none"/>
            <a:tailEnd len="med" w="med" type="none"/>
          </a:ln>
        </p:spPr>
      </p:cxnSp>
      <p:sp>
        <p:nvSpPr>
          <p:cNvPr id="358" name="Google Shape;358;p40"/>
          <p:cNvSpPr txBox="1"/>
          <p:nvPr/>
        </p:nvSpPr>
        <p:spPr>
          <a:xfrm>
            <a:off x="3563463" y="2052725"/>
            <a:ext cx="1142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        </a:t>
            </a:r>
            <a:r>
              <a:rPr b="1" lang="en">
                <a:solidFill>
                  <a:schemeClr val="dk1"/>
                </a:solidFill>
                <a:latin typeface="Times New Roman"/>
                <a:ea typeface="Times New Roman"/>
                <a:cs typeface="Times New Roman"/>
                <a:sym typeface="Times New Roman"/>
              </a:rPr>
              <a:t>0.6</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         0.5</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         0.4</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         0.3</a:t>
            </a:r>
            <a:endParaRPr>
              <a:latin typeface="Times New Roman"/>
              <a:ea typeface="Times New Roman"/>
              <a:cs typeface="Times New Roman"/>
              <a:sym typeface="Times New Roman"/>
            </a:endParaRPr>
          </a:p>
        </p:txBody>
      </p:sp>
      <p:sp>
        <p:nvSpPr>
          <p:cNvPr id="359" name="Google Shape;359;p40"/>
          <p:cNvSpPr txBox="1"/>
          <p:nvPr/>
        </p:nvSpPr>
        <p:spPr>
          <a:xfrm>
            <a:off x="276300" y="2341650"/>
            <a:ext cx="15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ora"/>
                <a:ea typeface="Lora"/>
                <a:cs typeface="Lora"/>
                <a:sym typeface="Lora"/>
              </a:rPr>
              <a:t>Target Customers</a:t>
            </a:r>
            <a:endParaRPr b="1">
              <a:latin typeface="Lora"/>
              <a:ea typeface="Lora"/>
              <a:cs typeface="Lora"/>
              <a:sym typeface="Lora"/>
            </a:endParaRPr>
          </a:p>
        </p:txBody>
      </p:sp>
      <p:sp>
        <p:nvSpPr>
          <p:cNvPr id="360" name="Google Shape;360;p40"/>
          <p:cNvSpPr/>
          <p:nvPr/>
        </p:nvSpPr>
        <p:spPr>
          <a:xfrm>
            <a:off x="1588200" y="2548200"/>
            <a:ext cx="194700" cy="202500"/>
          </a:xfrm>
          <a:prstGeom prst="rightArrow">
            <a:avLst>
              <a:gd fmla="val 50000" name="adj1"/>
              <a:gd fmla="val 50000" name="adj2"/>
            </a:avLst>
          </a:prstGeom>
          <a:solidFill>
            <a:srgbClr val="85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0"/>
          <p:cNvSpPr txBox="1"/>
          <p:nvPr/>
        </p:nvSpPr>
        <p:spPr>
          <a:xfrm>
            <a:off x="3488475" y="3735850"/>
            <a:ext cx="159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CC0000"/>
                </a:solidFill>
                <a:latin typeface="Lora Regular"/>
                <a:ea typeface="Lora Regular"/>
                <a:cs typeface="Lora Regular"/>
                <a:sym typeface="Lora Regular"/>
              </a:rPr>
              <a:t>Probability </a:t>
            </a:r>
            <a:r>
              <a:rPr lang="en" sz="1200">
                <a:solidFill>
                  <a:schemeClr val="dk1"/>
                </a:solidFill>
                <a:latin typeface="Lora Regular"/>
                <a:ea typeface="Lora Regular"/>
                <a:cs typeface="Lora Regular"/>
                <a:sym typeface="Lora Regular"/>
              </a:rPr>
              <a:t>of each one being a target customer</a:t>
            </a:r>
            <a:endParaRPr sz="1200">
              <a:solidFill>
                <a:schemeClr val="dk1"/>
              </a:solidFill>
              <a:latin typeface="Lora Regular"/>
              <a:ea typeface="Lora Regular"/>
              <a:cs typeface="Lora Regular"/>
              <a:sym typeface="Lora Regular"/>
            </a:endParaRPr>
          </a:p>
        </p:txBody>
      </p:sp>
      <p:sp>
        <p:nvSpPr>
          <p:cNvPr id="362" name="Google Shape;362;p40"/>
          <p:cNvSpPr txBox="1"/>
          <p:nvPr/>
        </p:nvSpPr>
        <p:spPr>
          <a:xfrm>
            <a:off x="2154650" y="3920650"/>
            <a:ext cx="99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ora Regular"/>
                <a:ea typeface="Lora Regular"/>
                <a:cs typeface="Lora Regular"/>
                <a:sym typeface="Lora Regular"/>
              </a:rPr>
              <a:t>Customers</a:t>
            </a:r>
            <a:endParaRPr>
              <a:latin typeface="Times New Roman"/>
              <a:ea typeface="Times New Roman"/>
              <a:cs typeface="Times New Roman"/>
              <a:sym typeface="Times New Roman"/>
            </a:endParaRPr>
          </a:p>
        </p:txBody>
      </p:sp>
      <p:sp>
        <p:nvSpPr>
          <p:cNvPr id="363" name="Google Shape;363;p40"/>
          <p:cNvSpPr/>
          <p:nvPr/>
        </p:nvSpPr>
        <p:spPr>
          <a:xfrm>
            <a:off x="5878575" y="2444150"/>
            <a:ext cx="3100200" cy="1693200"/>
          </a:xfrm>
          <a:prstGeom prst="roundRect">
            <a:avLst>
              <a:gd fmla="val 16667" name="adj"/>
            </a:avLst>
          </a:prstGeom>
          <a:solidFill>
            <a:srgbClr val="850101">
              <a:alpha val="18440"/>
            </a:srgbClr>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40"/>
          <p:cNvPicPr preferRelativeResize="0"/>
          <p:nvPr/>
        </p:nvPicPr>
        <p:blipFill>
          <a:blip r:embed="rId4">
            <a:alphaModFix/>
          </a:blip>
          <a:stretch>
            <a:fillRect/>
          </a:stretch>
        </p:blipFill>
        <p:spPr>
          <a:xfrm>
            <a:off x="2456138" y="2453250"/>
            <a:ext cx="392400" cy="392400"/>
          </a:xfrm>
          <a:prstGeom prst="rect">
            <a:avLst/>
          </a:prstGeom>
          <a:noFill/>
          <a:ln>
            <a:noFill/>
          </a:ln>
        </p:spPr>
      </p:pic>
      <p:sp>
        <p:nvSpPr>
          <p:cNvPr id="365" name="Google Shape;365;p40"/>
          <p:cNvSpPr/>
          <p:nvPr/>
        </p:nvSpPr>
        <p:spPr>
          <a:xfrm>
            <a:off x="4851213" y="3189500"/>
            <a:ext cx="882000" cy="202500"/>
          </a:xfrm>
          <a:prstGeom prst="rightArrow">
            <a:avLst>
              <a:gd fmla="val 50000" name="adj1"/>
              <a:gd fmla="val 50000" name="adj2"/>
            </a:avLst>
          </a:prstGeom>
          <a:solidFill>
            <a:srgbClr val="850101">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40"/>
          <p:cNvPicPr preferRelativeResize="0"/>
          <p:nvPr/>
        </p:nvPicPr>
        <p:blipFill>
          <a:blip r:embed="rId5">
            <a:alphaModFix/>
          </a:blip>
          <a:stretch>
            <a:fillRect/>
          </a:stretch>
        </p:blipFill>
        <p:spPr>
          <a:xfrm>
            <a:off x="2456150" y="2452963"/>
            <a:ext cx="392400" cy="392400"/>
          </a:xfrm>
          <a:prstGeom prst="rect">
            <a:avLst/>
          </a:prstGeom>
          <a:noFill/>
          <a:ln>
            <a:noFill/>
          </a:ln>
        </p:spPr>
      </p:pic>
      <p:pic>
        <p:nvPicPr>
          <p:cNvPr id="367" name="Google Shape;367;p40"/>
          <p:cNvPicPr preferRelativeResize="0"/>
          <p:nvPr/>
        </p:nvPicPr>
        <p:blipFill>
          <a:blip r:embed="rId5">
            <a:alphaModFix/>
          </a:blip>
          <a:stretch>
            <a:fillRect/>
          </a:stretch>
        </p:blipFill>
        <p:spPr>
          <a:xfrm>
            <a:off x="2456150" y="2025350"/>
            <a:ext cx="392400" cy="392400"/>
          </a:xfrm>
          <a:prstGeom prst="rect">
            <a:avLst/>
          </a:prstGeom>
          <a:noFill/>
          <a:ln>
            <a:noFill/>
          </a:ln>
        </p:spPr>
      </p:pic>
      <p:pic>
        <p:nvPicPr>
          <p:cNvPr id="368" name="Google Shape;368;p40"/>
          <p:cNvPicPr preferRelativeResize="0"/>
          <p:nvPr/>
        </p:nvPicPr>
        <p:blipFill>
          <a:blip r:embed="rId5">
            <a:alphaModFix/>
          </a:blip>
          <a:stretch>
            <a:fillRect/>
          </a:stretch>
        </p:blipFill>
        <p:spPr>
          <a:xfrm>
            <a:off x="2456150" y="2880600"/>
            <a:ext cx="392400" cy="392400"/>
          </a:xfrm>
          <a:prstGeom prst="rect">
            <a:avLst/>
          </a:prstGeom>
          <a:noFill/>
          <a:ln>
            <a:noFill/>
          </a:ln>
        </p:spPr>
      </p:pic>
      <p:sp>
        <p:nvSpPr>
          <p:cNvPr id="369" name="Google Shape;369;p40"/>
          <p:cNvSpPr txBox="1"/>
          <p:nvPr/>
        </p:nvSpPr>
        <p:spPr>
          <a:xfrm>
            <a:off x="6072400" y="2633300"/>
            <a:ext cx="2737200" cy="138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Clr>
                <a:schemeClr val="dk1"/>
              </a:buClr>
              <a:buSzPts val="1100"/>
              <a:buFont typeface="Arial"/>
              <a:buNone/>
            </a:pPr>
            <a:r>
              <a:rPr b="1" lang="en" sz="1750" u="sng">
                <a:solidFill>
                  <a:srgbClr val="CC0000"/>
                </a:solidFill>
                <a:latin typeface="Lora"/>
                <a:ea typeface="Lora"/>
                <a:cs typeface="Lora"/>
                <a:sym typeface="Lora"/>
              </a:rPr>
              <a:t>Threshold: </a:t>
            </a:r>
            <a:r>
              <a:rPr b="1" lang="en" sz="1750">
                <a:solidFill>
                  <a:srgbClr val="850101"/>
                </a:solidFill>
                <a:latin typeface="Lora"/>
                <a:ea typeface="Lora"/>
                <a:cs typeface="Lora"/>
                <a:sym typeface="Lora"/>
              </a:rPr>
              <a:t> </a:t>
            </a:r>
            <a:r>
              <a:rPr lang="en" sz="1750">
                <a:solidFill>
                  <a:srgbClr val="850101"/>
                </a:solidFill>
                <a:latin typeface="Lora Regular"/>
                <a:ea typeface="Lora Regular"/>
                <a:cs typeface="Lora Regular"/>
                <a:sym typeface="Lora Regular"/>
              </a:rPr>
              <a:t>lowest probability of a customer to define as a target customer</a:t>
            </a:r>
            <a:endParaRPr sz="1100">
              <a:latin typeface="Lora Regular"/>
              <a:ea typeface="Lora Regular"/>
              <a:cs typeface="Lora Regular"/>
              <a:sym typeface="Lora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400"/>
                                        <p:tgtEl>
                                          <p:spTgt spid="357"/>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2000"/>
          </a:blip>
          <a:stretch>
            <a:fillRect/>
          </a:stretch>
        </a:blipFill>
      </p:bgPr>
    </p:bg>
    <p:spTree>
      <p:nvGrpSpPr>
        <p:cNvPr id="373" name="Shape 373"/>
        <p:cNvGrpSpPr/>
        <p:nvPr/>
      </p:nvGrpSpPr>
      <p:grpSpPr>
        <a:xfrm>
          <a:off x="0" y="0"/>
          <a:ext cx="0" cy="0"/>
          <a:chOff x="0" y="0"/>
          <a:chExt cx="0" cy="0"/>
        </a:xfrm>
      </p:grpSpPr>
      <p:sp>
        <p:nvSpPr>
          <p:cNvPr id="374" name="Google Shape;374;p41"/>
          <p:cNvSpPr/>
          <p:nvPr/>
        </p:nvSpPr>
        <p:spPr>
          <a:xfrm>
            <a:off x="0" y="0"/>
            <a:ext cx="9144000" cy="5143500"/>
          </a:xfrm>
          <a:prstGeom prst="rect">
            <a:avLst/>
          </a:prstGeom>
          <a:solidFill>
            <a:srgbClr val="7D2F36">
              <a:alpha val="2902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41"/>
          <p:cNvSpPr/>
          <p:nvPr/>
        </p:nvSpPr>
        <p:spPr>
          <a:xfrm>
            <a:off x="-5550" y="1227000"/>
            <a:ext cx="9155100" cy="3540300"/>
          </a:xfrm>
          <a:prstGeom prst="rect">
            <a:avLst/>
          </a:prstGeom>
          <a:solidFill>
            <a:srgbClr val="FFFFFF">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txBox="1"/>
          <p:nvPr/>
        </p:nvSpPr>
        <p:spPr>
          <a:xfrm>
            <a:off x="3317025" y="3024150"/>
            <a:ext cx="28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7" name="Google Shape;377;p41"/>
          <p:cNvSpPr txBox="1"/>
          <p:nvPr/>
        </p:nvSpPr>
        <p:spPr>
          <a:xfrm>
            <a:off x="2167800" y="2493150"/>
            <a:ext cx="4808400" cy="53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sz="2250">
                <a:solidFill>
                  <a:srgbClr val="660000"/>
                </a:solidFill>
                <a:latin typeface="Times New Roman"/>
                <a:ea typeface="Times New Roman"/>
                <a:cs typeface="Times New Roman"/>
                <a:sym typeface="Times New Roman"/>
              </a:rPr>
              <a:t>How to choose the optimal threshold?</a:t>
            </a:r>
            <a:endParaRPr b="1" sz="2600">
              <a:solidFill>
                <a:srgbClr val="660000"/>
              </a:solidFill>
            </a:endParaRPr>
          </a:p>
        </p:txBody>
      </p:sp>
      <p:sp>
        <p:nvSpPr>
          <p:cNvPr id="378" name="Google Shape;378;p4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
        <p:nvSpPr>
          <p:cNvPr id="379" name="Google Shape;379;p41"/>
          <p:cNvSpPr/>
          <p:nvPr/>
        </p:nvSpPr>
        <p:spPr>
          <a:xfrm>
            <a:off x="0" y="362550"/>
            <a:ext cx="7422300" cy="615600"/>
          </a:xfrm>
          <a:prstGeom prst="rect">
            <a:avLst/>
          </a:prstGeom>
          <a:solidFill>
            <a:srgbClr val="63393F">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p41"/>
          <p:cNvSpPr txBox="1"/>
          <p:nvPr/>
        </p:nvSpPr>
        <p:spPr>
          <a:xfrm>
            <a:off x="326351" y="467025"/>
            <a:ext cx="75666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100">
                <a:solidFill>
                  <a:srgbClr val="F3F3F3"/>
                </a:solidFill>
                <a:latin typeface="Lora"/>
                <a:ea typeface="Lora"/>
                <a:cs typeface="Lora"/>
                <a:sym typeface="Lora"/>
              </a:rPr>
              <a:t>Threshold Selection - Minimize misclassification cost</a:t>
            </a:r>
            <a:endParaRPr>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 sz="2100">
                <a:solidFill>
                  <a:srgbClr val="F3F3F3"/>
                </a:solidFill>
                <a:latin typeface="Lora"/>
                <a:ea typeface="Lora"/>
                <a:cs typeface="Lora"/>
                <a:sym typeface="Lora"/>
              </a:rPr>
              <a:t> </a:t>
            </a:r>
            <a:endParaRPr b="1" i="0" sz="2100" u="none" cap="none" strike="noStrike">
              <a:solidFill>
                <a:schemeClr val="dk1"/>
              </a:solidFill>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2000"/>
          </a:blip>
          <a:stretch>
            <a:fillRect/>
          </a:stretch>
        </a:blipFill>
      </p:bgPr>
    </p:bg>
    <p:spTree>
      <p:nvGrpSpPr>
        <p:cNvPr id="384" name="Shape 384"/>
        <p:cNvGrpSpPr/>
        <p:nvPr/>
      </p:nvGrpSpPr>
      <p:grpSpPr>
        <a:xfrm>
          <a:off x="0" y="0"/>
          <a:ext cx="0" cy="0"/>
          <a:chOff x="0" y="0"/>
          <a:chExt cx="0" cy="0"/>
        </a:xfrm>
      </p:grpSpPr>
      <p:sp>
        <p:nvSpPr>
          <p:cNvPr id="385" name="Google Shape;385;p42"/>
          <p:cNvSpPr/>
          <p:nvPr/>
        </p:nvSpPr>
        <p:spPr>
          <a:xfrm>
            <a:off x="0" y="0"/>
            <a:ext cx="9144000" cy="5143500"/>
          </a:xfrm>
          <a:prstGeom prst="rect">
            <a:avLst/>
          </a:prstGeom>
          <a:solidFill>
            <a:srgbClr val="7D2F36">
              <a:alpha val="2902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6" name="Google Shape;386;p42"/>
          <p:cNvSpPr/>
          <p:nvPr/>
        </p:nvSpPr>
        <p:spPr>
          <a:xfrm>
            <a:off x="-5550" y="1077725"/>
            <a:ext cx="9155100" cy="3825000"/>
          </a:xfrm>
          <a:prstGeom prst="rect">
            <a:avLst/>
          </a:prstGeom>
          <a:solidFill>
            <a:srgbClr val="FFFFFF">
              <a:alpha val="85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
        <p:nvSpPr>
          <p:cNvPr id="388" name="Google Shape;388;p42"/>
          <p:cNvSpPr/>
          <p:nvPr/>
        </p:nvSpPr>
        <p:spPr>
          <a:xfrm>
            <a:off x="0" y="362550"/>
            <a:ext cx="7422300" cy="615600"/>
          </a:xfrm>
          <a:prstGeom prst="rect">
            <a:avLst/>
          </a:prstGeom>
          <a:solidFill>
            <a:srgbClr val="63393F">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9" name="Google Shape;389;p42"/>
          <p:cNvSpPr txBox="1"/>
          <p:nvPr/>
        </p:nvSpPr>
        <p:spPr>
          <a:xfrm>
            <a:off x="326351" y="467025"/>
            <a:ext cx="75666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100">
                <a:solidFill>
                  <a:srgbClr val="F3F3F3"/>
                </a:solidFill>
                <a:latin typeface="Lora"/>
                <a:ea typeface="Lora"/>
                <a:cs typeface="Lora"/>
                <a:sym typeface="Lora"/>
              </a:rPr>
              <a:t>Threshold Selection - Minimize misclassification cost</a:t>
            </a:r>
            <a:endParaRPr>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 sz="2100">
                <a:solidFill>
                  <a:srgbClr val="F3F3F3"/>
                </a:solidFill>
                <a:latin typeface="Lora"/>
                <a:ea typeface="Lora"/>
                <a:cs typeface="Lora"/>
                <a:sym typeface="Lora"/>
              </a:rPr>
              <a:t> </a:t>
            </a:r>
            <a:endParaRPr b="1" i="0" sz="2100" u="none" cap="none" strike="noStrike">
              <a:solidFill>
                <a:schemeClr val="dk1"/>
              </a:solidFill>
              <a:latin typeface="Lora"/>
              <a:ea typeface="Lora"/>
              <a:cs typeface="Lora"/>
              <a:sym typeface="Lora"/>
            </a:endParaRPr>
          </a:p>
        </p:txBody>
      </p:sp>
      <p:sp>
        <p:nvSpPr>
          <p:cNvPr id="390" name="Google Shape;390;p42"/>
          <p:cNvSpPr/>
          <p:nvPr/>
        </p:nvSpPr>
        <p:spPr>
          <a:xfrm>
            <a:off x="503438" y="2509800"/>
            <a:ext cx="3204600" cy="2094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660000"/>
                </a:solidFill>
              </a:rPr>
              <a:t>              </a:t>
            </a:r>
            <a:endParaRPr b="1" sz="1200">
              <a:solidFill>
                <a:srgbClr val="660000"/>
              </a:solidFill>
            </a:endParaRPr>
          </a:p>
        </p:txBody>
      </p:sp>
      <p:sp>
        <p:nvSpPr>
          <p:cNvPr id="391" name="Google Shape;391;p42"/>
          <p:cNvSpPr/>
          <p:nvPr/>
        </p:nvSpPr>
        <p:spPr>
          <a:xfrm>
            <a:off x="3708034" y="2509800"/>
            <a:ext cx="1384800" cy="2094900"/>
          </a:xfrm>
          <a:prstGeom prst="rect">
            <a:avLst/>
          </a:prstGeom>
          <a:solidFill>
            <a:srgbClr val="E06666">
              <a:alpha val="944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74E13"/>
                </a:solidFill>
              </a:rPr>
              <a:t>      </a:t>
            </a:r>
            <a:endParaRPr b="1" sz="1200">
              <a:solidFill>
                <a:srgbClr val="274E13"/>
              </a:solidFill>
            </a:endParaRPr>
          </a:p>
        </p:txBody>
      </p:sp>
      <p:sp>
        <p:nvSpPr>
          <p:cNvPr id="392" name="Google Shape;392;p42"/>
          <p:cNvSpPr/>
          <p:nvPr/>
        </p:nvSpPr>
        <p:spPr>
          <a:xfrm>
            <a:off x="3091172" y="2520753"/>
            <a:ext cx="1384800" cy="2073000"/>
          </a:xfrm>
          <a:prstGeom prst="rect">
            <a:avLst/>
          </a:prstGeom>
          <a:solidFill>
            <a:srgbClr val="EFEFE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3" name="Google Shape;393;p42"/>
          <p:cNvSpPr/>
          <p:nvPr/>
        </p:nvSpPr>
        <p:spPr>
          <a:xfrm>
            <a:off x="3091162" y="2919650"/>
            <a:ext cx="1384800" cy="687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Merriweather Black"/>
                <a:ea typeface="Merriweather Black"/>
                <a:cs typeface="Merriweather Black"/>
                <a:sym typeface="Merriweather Black"/>
              </a:rPr>
              <a:t>  Predicted Target Customer</a:t>
            </a:r>
            <a:endParaRPr>
              <a:latin typeface="Merriweather Black"/>
              <a:ea typeface="Merriweather Black"/>
              <a:cs typeface="Merriweather Black"/>
              <a:sym typeface="Merriweather Black"/>
            </a:endParaRPr>
          </a:p>
        </p:txBody>
      </p:sp>
      <p:sp>
        <p:nvSpPr>
          <p:cNvPr id="394" name="Google Shape;394;p42"/>
          <p:cNvSpPr txBox="1"/>
          <p:nvPr/>
        </p:nvSpPr>
        <p:spPr>
          <a:xfrm>
            <a:off x="1003363" y="3616425"/>
            <a:ext cx="1479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Merriweather Black"/>
                <a:ea typeface="Merriweather Black"/>
                <a:cs typeface="Merriweather Black"/>
                <a:sym typeface="Merriweather Black"/>
              </a:rPr>
              <a:t>Non-potential Customer</a:t>
            </a:r>
            <a:endParaRPr sz="1300">
              <a:latin typeface="Merriweather Black"/>
              <a:ea typeface="Merriweather Black"/>
              <a:cs typeface="Merriweather Black"/>
              <a:sym typeface="Merriweather Black"/>
            </a:endParaRPr>
          </a:p>
        </p:txBody>
      </p:sp>
      <p:sp>
        <p:nvSpPr>
          <p:cNvPr id="395" name="Google Shape;395;p42"/>
          <p:cNvSpPr txBox="1"/>
          <p:nvPr/>
        </p:nvSpPr>
        <p:spPr>
          <a:xfrm>
            <a:off x="3786488" y="3516375"/>
            <a:ext cx="12279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Merriweather Black"/>
                <a:ea typeface="Merriweather Black"/>
                <a:cs typeface="Merriweather Black"/>
                <a:sym typeface="Merriweather Black"/>
              </a:rPr>
              <a:t>Real Potential Customer</a:t>
            </a:r>
            <a:endParaRPr sz="1300">
              <a:latin typeface="Merriweather Black"/>
              <a:ea typeface="Merriweather Black"/>
              <a:cs typeface="Merriweather Black"/>
              <a:sym typeface="Merriweather Black"/>
            </a:endParaRPr>
          </a:p>
        </p:txBody>
      </p:sp>
      <p:cxnSp>
        <p:nvCxnSpPr>
          <p:cNvPr id="396" name="Google Shape;396;p42"/>
          <p:cNvCxnSpPr/>
          <p:nvPr/>
        </p:nvCxnSpPr>
        <p:spPr>
          <a:xfrm flipH="1" rot="10800000">
            <a:off x="3091163" y="2662300"/>
            <a:ext cx="614100" cy="10200"/>
          </a:xfrm>
          <a:prstGeom prst="straightConnector1">
            <a:avLst/>
          </a:prstGeom>
          <a:noFill/>
          <a:ln cap="flat" cmpd="sng" w="19050">
            <a:solidFill>
              <a:schemeClr val="dk2"/>
            </a:solidFill>
            <a:prstDash val="solid"/>
            <a:round/>
            <a:headEnd len="med" w="med" type="stealth"/>
            <a:tailEnd len="med" w="med" type="stealth"/>
          </a:ln>
        </p:spPr>
      </p:cxnSp>
      <p:sp>
        <p:nvSpPr>
          <p:cNvPr id="397" name="Google Shape;397;p42"/>
          <p:cNvSpPr/>
          <p:nvPr/>
        </p:nvSpPr>
        <p:spPr>
          <a:xfrm>
            <a:off x="5457575" y="3183550"/>
            <a:ext cx="3190800" cy="1550100"/>
          </a:xfrm>
          <a:prstGeom prst="roundRect">
            <a:avLst>
              <a:gd fmla="val 16667" name="adj"/>
            </a:avLst>
          </a:prstGeom>
          <a:solidFill>
            <a:srgbClr val="850101">
              <a:alpha val="18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 name="Google Shape;398;p42"/>
          <p:cNvCxnSpPr/>
          <p:nvPr/>
        </p:nvCxnSpPr>
        <p:spPr>
          <a:xfrm flipH="1" rot="10800000">
            <a:off x="4475963" y="2662300"/>
            <a:ext cx="614100" cy="10200"/>
          </a:xfrm>
          <a:prstGeom prst="straightConnector1">
            <a:avLst/>
          </a:prstGeom>
          <a:noFill/>
          <a:ln cap="flat" cmpd="sng" w="19050">
            <a:solidFill>
              <a:schemeClr val="dk2"/>
            </a:solidFill>
            <a:prstDash val="solid"/>
            <a:round/>
            <a:headEnd len="med" w="med" type="stealth"/>
            <a:tailEnd len="med" w="med" type="stealth"/>
          </a:ln>
        </p:spPr>
      </p:cxnSp>
      <p:sp>
        <p:nvSpPr>
          <p:cNvPr id="399" name="Google Shape;399;p42"/>
          <p:cNvSpPr/>
          <p:nvPr/>
        </p:nvSpPr>
        <p:spPr>
          <a:xfrm>
            <a:off x="2482963" y="1400950"/>
            <a:ext cx="1636500" cy="615600"/>
          </a:xfrm>
          <a:prstGeom prst="roundRect">
            <a:avLst>
              <a:gd fmla="val 16667" name="adj"/>
            </a:avLst>
          </a:prstGeom>
          <a:no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2"/>
          <p:cNvSpPr txBox="1"/>
          <p:nvPr/>
        </p:nvSpPr>
        <p:spPr>
          <a:xfrm>
            <a:off x="2482963" y="1370050"/>
            <a:ext cx="163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Lora Regular"/>
                <a:ea typeface="Lora Regular"/>
                <a:cs typeface="Lora Regular"/>
                <a:sym typeface="Lora Regular"/>
              </a:rPr>
              <a:t>Sunk Cost</a:t>
            </a:r>
            <a:r>
              <a:rPr lang="en" sz="1000">
                <a:solidFill>
                  <a:schemeClr val="dk1"/>
                </a:solidFill>
                <a:latin typeface="Lora Regular"/>
                <a:ea typeface="Lora Regular"/>
                <a:cs typeface="Lora Regular"/>
                <a:sym typeface="Lora Regular"/>
              </a:rPr>
              <a:t> of wrongly </a:t>
            </a:r>
            <a:endParaRPr sz="1000">
              <a:solidFill>
                <a:schemeClr val="dk1"/>
              </a:solidFill>
              <a:latin typeface="Lora Regular"/>
              <a:ea typeface="Lora Regular"/>
              <a:cs typeface="Lora Regular"/>
              <a:sym typeface="Lora Regular"/>
            </a:endParaRPr>
          </a:p>
          <a:p>
            <a:pPr indent="0" lvl="0" marL="0" rtl="0" algn="l">
              <a:spcBef>
                <a:spcPts val="0"/>
              </a:spcBef>
              <a:spcAft>
                <a:spcPts val="0"/>
              </a:spcAft>
              <a:buNone/>
            </a:pPr>
            <a:r>
              <a:rPr lang="en" sz="1000">
                <a:solidFill>
                  <a:schemeClr val="dk1"/>
                </a:solidFill>
                <a:latin typeface="Lora Regular"/>
                <a:ea typeface="Lora Regular"/>
                <a:cs typeface="Lora Regular"/>
                <a:sym typeface="Lora Regular"/>
              </a:rPr>
              <a:t>targeting a non-potential customer </a:t>
            </a:r>
            <a:endParaRPr sz="1000">
              <a:solidFill>
                <a:srgbClr val="660000"/>
              </a:solidFill>
              <a:latin typeface="Lora Regular"/>
              <a:ea typeface="Lora Regular"/>
              <a:cs typeface="Lora Regular"/>
              <a:sym typeface="Lora Regular"/>
            </a:endParaRPr>
          </a:p>
        </p:txBody>
      </p:sp>
      <p:sp>
        <p:nvSpPr>
          <p:cNvPr id="401" name="Google Shape;401;p42"/>
          <p:cNvSpPr/>
          <p:nvPr/>
        </p:nvSpPr>
        <p:spPr>
          <a:xfrm>
            <a:off x="4409850" y="1385500"/>
            <a:ext cx="1336200" cy="615600"/>
          </a:xfrm>
          <a:prstGeom prst="roundRect">
            <a:avLst>
              <a:gd fmla="val 16667" name="adj"/>
            </a:avLst>
          </a:prstGeom>
          <a:no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p:nvPr/>
        </p:nvSpPr>
        <p:spPr>
          <a:xfrm>
            <a:off x="4153800" y="1556350"/>
            <a:ext cx="221700" cy="273900"/>
          </a:xfrm>
          <a:prstGeom prst="mathPlus">
            <a:avLst>
              <a:gd fmla="val 23520"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2"/>
          <p:cNvSpPr/>
          <p:nvPr/>
        </p:nvSpPr>
        <p:spPr>
          <a:xfrm>
            <a:off x="5814738" y="1597448"/>
            <a:ext cx="221700" cy="222600"/>
          </a:xfrm>
          <a:prstGeom prst="mathEqual">
            <a:avLst>
              <a:gd fmla="val 23520" name="adj1"/>
              <a:gd fmla="val 11760" name="adj2"/>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2"/>
          <p:cNvSpPr/>
          <p:nvPr/>
        </p:nvSpPr>
        <p:spPr>
          <a:xfrm>
            <a:off x="6138263" y="1300750"/>
            <a:ext cx="1829400" cy="785100"/>
          </a:xfrm>
          <a:prstGeom prst="roundRect">
            <a:avLst>
              <a:gd fmla="val 16667" name="adj"/>
            </a:avLst>
          </a:prstGeom>
          <a:no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2"/>
          <p:cNvSpPr txBox="1"/>
          <p:nvPr/>
        </p:nvSpPr>
        <p:spPr>
          <a:xfrm>
            <a:off x="6162863" y="1400950"/>
            <a:ext cx="178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Lora"/>
                <a:ea typeface="Lora"/>
                <a:cs typeface="Lora"/>
                <a:sym typeface="Lora"/>
              </a:rPr>
              <a:t>Misclassification Cost</a:t>
            </a:r>
            <a:endParaRPr b="1">
              <a:solidFill>
                <a:srgbClr val="FF0000"/>
              </a:solidFill>
              <a:latin typeface="Lora"/>
              <a:ea typeface="Lora"/>
              <a:cs typeface="Lora"/>
              <a:sym typeface="Lora"/>
            </a:endParaRPr>
          </a:p>
        </p:txBody>
      </p:sp>
      <p:sp>
        <p:nvSpPr>
          <p:cNvPr id="406" name="Google Shape;406;p42"/>
          <p:cNvSpPr/>
          <p:nvPr/>
        </p:nvSpPr>
        <p:spPr>
          <a:xfrm>
            <a:off x="3337413" y="2053475"/>
            <a:ext cx="120900" cy="419400"/>
          </a:xfrm>
          <a:prstGeom prst="upArrow">
            <a:avLst>
              <a:gd fmla="val 50000" name="adj1"/>
              <a:gd fmla="val 50000" name="adj2"/>
            </a:avLst>
          </a:prstGeom>
          <a:solidFill>
            <a:srgbClr val="850101">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2"/>
          <p:cNvSpPr/>
          <p:nvPr/>
        </p:nvSpPr>
        <p:spPr>
          <a:xfrm>
            <a:off x="4737838" y="2061200"/>
            <a:ext cx="120900" cy="419400"/>
          </a:xfrm>
          <a:prstGeom prst="upArrow">
            <a:avLst>
              <a:gd fmla="val 50000" name="adj1"/>
              <a:gd fmla="val 50000" name="adj2"/>
            </a:avLst>
          </a:prstGeom>
          <a:solidFill>
            <a:srgbClr val="850101">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
          <p:cNvSpPr/>
          <p:nvPr/>
        </p:nvSpPr>
        <p:spPr>
          <a:xfrm>
            <a:off x="6901913" y="2191450"/>
            <a:ext cx="302100" cy="886500"/>
          </a:xfrm>
          <a:prstGeom prst="downArrow">
            <a:avLst>
              <a:gd fmla="val 50000" name="adj1"/>
              <a:gd fmla="val 50000" name="adj2"/>
            </a:avLst>
          </a:prstGeom>
          <a:solidFill>
            <a:srgbClr val="850101">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2"/>
          <p:cNvSpPr txBox="1"/>
          <p:nvPr/>
        </p:nvSpPr>
        <p:spPr>
          <a:xfrm>
            <a:off x="5610126" y="3252850"/>
            <a:ext cx="2885700" cy="151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50">
                <a:solidFill>
                  <a:srgbClr val="6C3034"/>
                </a:solidFill>
                <a:latin typeface="Merriweather"/>
                <a:ea typeface="Merriweather"/>
                <a:cs typeface="Merriweather"/>
                <a:sym typeface="Merriweather"/>
              </a:rPr>
              <a:t>Goal:</a:t>
            </a:r>
            <a:endParaRPr b="1" sz="1550">
              <a:solidFill>
                <a:srgbClr val="6C3034"/>
              </a:solidFill>
              <a:latin typeface="Merriweather"/>
              <a:ea typeface="Merriweather"/>
              <a:cs typeface="Merriweather"/>
              <a:sym typeface="Merriweather"/>
            </a:endParaRPr>
          </a:p>
          <a:p>
            <a:pPr indent="0" lvl="0" marL="0" rtl="0" algn="l">
              <a:lnSpc>
                <a:spcPct val="115000"/>
              </a:lnSpc>
              <a:spcBef>
                <a:spcPts val="0"/>
              </a:spcBef>
              <a:spcAft>
                <a:spcPts val="800"/>
              </a:spcAft>
              <a:buNone/>
            </a:pPr>
            <a:r>
              <a:rPr b="1" lang="en" sz="1150">
                <a:solidFill>
                  <a:srgbClr val="6C3034"/>
                </a:solidFill>
                <a:latin typeface="Merriweather"/>
                <a:ea typeface="Merriweather"/>
                <a:cs typeface="Merriweather"/>
                <a:sym typeface="Merriweather"/>
              </a:rPr>
              <a:t>Cover more total potential customers and avoid covering non-potential customers to </a:t>
            </a:r>
            <a:r>
              <a:rPr b="1" lang="en" sz="1350">
                <a:solidFill>
                  <a:srgbClr val="CC0000"/>
                </a:solidFill>
                <a:latin typeface="Merriweather"/>
                <a:ea typeface="Merriweather"/>
                <a:cs typeface="Merriweather"/>
                <a:sym typeface="Merriweather"/>
              </a:rPr>
              <a:t>minimize the misclassification cost</a:t>
            </a:r>
            <a:endParaRPr b="1" sz="1000">
              <a:solidFill>
                <a:srgbClr val="CC0000"/>
              </a:solidFill>
              <a:latin typeface="Merriweather"/>
              <a:ea typeface="Merriweather"/>
              <a:cs typeface="Merriweather"/>
              <a:sym typeface="Merriweather"/>
            </a:endParaRPr>
          </a:p>
        </p:txBody>
      </p:sp>
      <p:sp>
        <p:nvSpPr>
          <p:cNvPr id="410" name="Google Shape;410;p42"/>
          <p:cNvSpPr txBox="1"/>
          <p:nvPr/>
        </p:nvSpPr>
        <p:spPr>
          <a:xfrm>
            <a:off x="4409861" y="1385500"/>
            <a:ext cx="133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Lora Regular"/>
                <a:ea typeface="Lora Regular"/>
                <a:cs typeface="Lora Regular"/>
                <a:sym typeface="Lora Regular"/>
              </a:rPr>
              <a:t>Opportunity Cost</a:t>
            </a:r>
            <a:r>
              <a:rPr lang="en" sz="1000">
                <a:solidFill>
                  <a:schemeClr val="dk1"/>
                </a:solidFill>
                <a:latin typeface="Lora Regular"/>
                <a:ea typeface="Lora Regular"/>
                <a:cs typeface="Lora Regular"/>
                <a:sym typeface="Lora Regular"/>
              </a:rPr>
              <a:t> of missing a potential customer </a:t>
            </a:r>
            <a:endParaRPr sz="500">
              <a:solidFill>
                <a:srgbClr val="660000"/>
              </a:solidFill>
              <a:latin typeface="Lora Regular"/>
              <a:ea typeface="Lora Regular"/>
              <a:cs typeface="Lora Regular"/>
              <a:sym typeface="Lora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2000"/>
          </a:blip>
          <a:stretch>
            <a:fillRect/>
          </a:stretch>
        </a:blipFill>
      </p:bgPr>
    </p:bg>
    <p:spTree>
      <p:nvGrpSpPr>
        <p:cNvPr id="414" name="Shape 414"/>
        <p:cNvGrpSpPr/>
        <p:nvPr/>
      </p:nvGrpSpPr>
      <p:grpSpPr>
        <a:xfrm>
          <a:off x="0" y="0"/>
          <a:ext cx="0" cy="0"/>
          <a:chOff x="0" y="0"/>
          <a:chExt cx="0" cy="0"/>
        </a:xfrm>
      </p:grpSpPr>
      <p:sp>
        <p:nvSpPr>
          <p:cNvPr id="415" name="Google Shape;415;p43"/>
          <p:cNvSpPr/>
          <p:nvPr/>
        </p:nvSpPr>
        <p:spPr>
          <a:xfrm>
            <a:off x="0" y="0"/>
            <a:ext cx="9144000" cy="5143500"/>
          </a:xfrm>
          <a:prstGeom prst="rect">
            <a:avLst/>
          </a:prstGeom>
          <a:solidFill>
            <a:srgbClr val="7D2F36">
              <a:alpha val="2902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6" name="Google Shape;416;p43"/>
          <p:cNvSpPr txBox="1"/>
          <p:nvPr/>
        </p:nvSpPr>
        <p:spPr>
          <a:xfrm>
            <a:off x="2682825" y="3024150"/>
            <a:ext cx="28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7" name="Google Shape;417;p43"/>
          <p:cNvSpPr/>
          <p:nvPr/>
        </p:nvSpPr>
        <p:spPr>
          <a:xfrm>
            <a:off x="-5550" y="1204900"/>
            <a:ext cx="9155100" cy="3540300"/>
          </a:xfrm>
          <a:prstGeom prst="rect">
            <a:avLst/>
          </a:prstGeom>
          <a:solidFill>
            <a:srgbClr val="FFFFFF">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txBox="1"/>
          <p:nvPr/>
        </p:nvSpPr>
        <p:spPr>
          <a:xfrm>
            <a:off x="2238913" y="1227000"/>
            <a:ext cx="2904600" cy="50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sz="2050">
                <a:solidFill>
                  <a:srgbClr val="850101"/>
                </a:solidFill>
                <a:latin typeface="Times New Roman"/>
                <a:ea typeface="Times New Roman"/>
                <a:cs typeface="Times New Roman"/>
                <a:sym typeface="Times New Roman"/>
              </a:rPr>
              <a:t>Select optimal threshold </a:t>
            </a:r>
            <a:endParaRPr b="1" sz="2400">
              <a:solidFill>
                <a:srgbClr val="850101"/>
              </a:solidFill>
            </a:endParaRPr>
          </a:p>
        </p:txBody>
      </p:sp>
      <p:pic>
        <p:nvPicPr>
          <p:cNvPr id="419" name="Google Shape;419;p43"/>
          <p:cNvPicPr preferRelativeResize="0"/>
          <p:nvPr/>
        </p:nvPicPr>
        <p:blipFill>
          <a:blip r:embed="rId4">
            <a:alphaModFix/>
          </a:blip>
          <a:stretch>
            <a:fillRect/>
          </a:stretch>
        </p:blipFill>
        <p:spPr>
          <a:xfrm>
            <a:off x="1510237" y="1801925"/>
            <a:ext cx="4361975" cy="2444450"/>
          </a:xfrm>
          <a:prstGeom prst="rect">
            <a:avLst/>
          </a:prstGeom>
          <a:noFill/>
          <a:ln>
            <a:noFill/>
          </a:ln>
        </p:spPr>
      </p:pic>
      <p:sp>
        <p:nvSpPr>
          <p:cNvPr id="420" name="Google Shape;420;p43"/>
          <p:cNvSpPr txBox="1"/>
          <p:nvPr/>
        </p:nvSpPr>
        <p:spPr>
          <a:xfrm>
            <a:off x="3163650" y="4078050"/>
            <a:ext cx="105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Threshold</a:t>
            </a:r>
            <a:endParaRPr sz="1100"/>
          </a:p>
        </p:txBody>
      </p:sp>
      <p:sp>
        <p:nvSpPr>
          <p:cNvPr id="421" name="Google Shape;421;p43"/>
          <p:cNvSpPr txBox="1"/>
          <p:nvPr/>
        </p:nvSpPr>
        <p:spPr>
          <a:xfrm rot="-5400000">
            <a:off x="515500" y="2708000"/>
            <a:ext cx="189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Misclassification Cost</a:t>
            </a:r>
            <a:endParaRPr sz="1100"/>
          </a:p>
        </p:txBody>
      </p:sp>
      <p:cxnSp>
        <p:nvCxnSpPr>
          <p:cNvPr id="422" name="Google Shape;422;p43"/>
          <p:cNvCxnSpPr/>
          <p:nvPr/>
        </p:nvCxnSpPr>
        <p:spPr>
          <a:xfrm>
            <a:off x="2179450" y="3979050"/>
            <a:ext cx="0" cy="99000"/>
          </a:xfrm>
          <a:prstGeom prst="straightConnector1">
            <a:avLst/>
          </a:prstGeom>
          <a:noFill/>
          <a:ln cap="flat" cmpd="sng" w="9525">
            <a:solidFill>
              <a:srgbClr val="FF0000"/>
            </a:solidFill>
            <a:prstDash val="solid"/>
            <a:round/>
            <a:headEnd len="med" w="med" type="none"/>
            <a:tailEnd len="med" w="med" type="none"/>
          </a:ln>
        </p:spPr>
      </p:cxnSp>
      <p:sp>
        <p:nvSpPr>
          <p:cNvPr id="423" name="Google Shape;423;p43"/>
          <p:cNvSpPr txBox="1"/>
          <p:nvPr/>
        </p:nvSpPr>
        <p:spPr>
          <a:xfrm>
            <a:off x="1934425" y="3979050"/>
            <a:ext cx="105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0.076</a:t>
            </a:r>
            <a:endParaRPr sz="1000">
              <a:solidFill>
                <a:srgbClr val="FF0000"/>
              </a:solidFill>
            </a:endParaRPr>
          </a:p>
        </p:txBody>
      </p:sp>
      <p:sp>
        <p:nvSpPr>
          <p:cNvPr id="424" name="Google Shape;424;p4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
        <p:nvSpPr>
          <p:cNvPr id="425" name="Google Shape;425;p43"/>
          <p:cNvSpPr/>
          <p:nvPr/>
        </p:nvSpPr>
        <p:spPr>
          <a:xfrm>
            <a:off x="0" y="362550"/>
            <a:ext cx="7422300" cy="615600"/>
          </a:xfrm>
          <a:prstGeom prst="rect">
            <a:avLst/>
          </a:prstGeom>
          <a:solidFill>
            <a:srgbClr val="63393F">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6" name="Google Shape;426;p43"/>
          <p:cNvSpPr txBox="1"/>
          <p:nvPr/>
        </p:nvSpPr>
        <p:spPr>
          <a:xfrm>
            <a:off x="326351" y="467025"/>
            <a:ext cx="75666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100">
                <a:solidFill>
                  <a:srgbClr val="F3F3F3"/>
                </a:solidFill>
                <a:latin typeface="Lora"/>
                <a:ea typeface="Lora"/>
                <a:cs typeface="Lora"/>
                <a:sym typeface="Lora"/>
              </a:rPr>
              <a:t>Threshold Selection - Minimize misclassification cost</a:t>
            </a:r>
            <a:endParaRPr>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 sz="2100">
                <a:solidFill>
                  <a:srgbClr val="F3F3F3"/>
                </a:solidFill>
                <a:latin typeface="Lora"/>
                <a:ea typeface="Lora"/>
                <a:cs typeface="Lora"/>
                <a:sym typeface="Lora"/>
              </a:rPr>
              <a:t> </a:t>
            </a:r>
            <a:endParaRPr b="1" i="0" sz="2100" u="none" cap="none" strike="noStrike">
              <a:solidFill>
                <a:schemeClr val="dk1"/>
              </a:solidFill>
              <a:latin typeface="Lora"/>
              <a:ea typeface="Lora"/>
              <a:cs typeface="Lora"/>
              <a:sym typeface="Lora"/>
            </a:endParaRPr>
          </a:p>
        </p:txBody>
      </p:sp>
      <p:sp>
        <p:nvSpPr>
          <p:cNvPr id="427" name="Google Shape;427;p43"/>
          <p:cNvSpPr txBox="1"/>
          <p:nvPr/>
        </p:nvSpPr>
        <p:spPr>
          <a:xfrm>
            <a:off x="-250900" y="1951100"/>
            <a:ext cx="50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8" name="Google Shape;428;p43"/>
          <p:cNvSpPr txBox="1"/>
          <p:nvPr/>
        </p:nvSpPr>
        <p:spPr>
          <a:xfrm>
            <a:off x="1619200" y="3739350"/>
            <a:ext cx="56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7.56</a:t>
            </a:r>
            <a:endParaRPr sz="1000">
              <a:solidFill>
                <a:srgbClr val="FF0000"/>
              </a:solidFill>
            </a:endParaRPr>
          </a:p>
        </p:txBody>
      </p:sp>
      <p:cxnSp>
        <p:nvCxnSpPr>
          <p:cNvPr id="429" name="Google Shape;429;p43"/>
          <p:cNvCxnSpPr/>
          <p:nvPr/>
        </p:nvCxnSpPr>
        <p:spPr>
          <a:xfrm>
            <a:off x="1700950" y="3979050"/>
            <a:ext cx="479400" cy="0"/>
          </a:xfrm>
          <a:prstGeom prst="straightConnector1">
            <a:avLst/>
          </a:prstGeom>
          <a:noFill/>
          <a:ln cap="flat" cmpd="sng" w="9525">
            <a:solidFill>
              <a:srgbClr val="FF0000"/>
            </a:solidFill>
            <a:prstDash val="dash"/>
            <a:round/>
            <a:headEnd len="med" w="med" type="none"/>
            <a:tailEnd len="med" w="med" type="none"/>
          </a:ln>
        </p:spPr>
      </p:cxnSp>
      <p:cxnSp>
        <p:nvCxnSpPr>
          <p:cNvPr id="430" name="Google Shape;430;p43"/>
          <p:cNvCxnSpPr/>
          <p:nvPr/>
        </p:nvCxnSpPr>
        <p:spPr>
          <a:xfrm>
            <a:off x="3760075" y="3266100"/>
            <a:ext cx="0" cy="812100"/>
          </a:xfrm>
          <a:prstGeom prst="straightConnector1">
            <a:avLst/>
          </a:prstGeom>
          <a:noFill/>
          <a:ln cap="flat" cmpd="sng" w="9525">
            <a:solidFill>
              <a:srgbClr val="FF0000"/>
            </a:solidFill>
            <a:prstDash val="dash"/>
            <a:round/>
            <a:headEnd len="med" w="med" type="none"/>
            <a:tailEnd len="med" w="med" type="none"/>
          </a:ln>
        </p:spPr>
      </p:cxnSp>
      <p:cxnSp>
        <p:nvCxnSpPr>
          <p:cNvPr id="431" name="Google Shape;431;p43"/>
          <p:cNvCxnSpPr/>
          <p:nvPr/>
        </p:nvCxnSpPr>
        <p:spPr>
          <a:xfrm>
            <a:off x="1699825" y="3266100"/>
            <a:ext cx="2055300" cy="0"/>
          </a:xfrm>
          <a:prstGeom prst="straightConnector1">
            <a:avLst/>
          </a:prstGeom>
          <a:noFill/>
          <a:ln cap="flat" cmpd="sng" w="9525">
            <a:solidFill>
              <a:srgbClr val="FF0000"/>
            </a:solidFill>
            <a:prstDash val="dash"/>
            <a:round/>
            <a:headEnd len="med" w="med" type="none"/>
            <a:tailEnd len="med" w="med" type="none"/>
          </a:ln>
        </p:spPr>
      </p:cxnSp>
      <p:sp>
        <p:nvSpPr>
          <p:cNvPr id="432" name="Google Shape;432;p43"/>
          <p:cNvSpPr txBox="1"/>
          <p:nvPr/>
        </p:nvSpPr>
        <p:spPr>
          <a:xfrm>
            <a:off x="1639900" y="2995825"/>
            <a:ext cx="39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32</a:t>
            </a:r>
            <a:endParaRPr sz="1000">
              <a:solidFill>
                <a:srgbClr val="FF0000"/>
              </a:solidFill>
            </a:endParaRPr>
          </a:p>
        </p:txBody>
      </p:sp>
      <p:sp>
        <p:nvSpPr>
          <p:cNvPr id="433" name="Google Shape;433;p43"/>
          <p:cNvSpPr txBox="1"/>
          <p:nvPr/>
        </p:nvSpPr>
        <p:spPr>
          <a:xfrm>
            <a:off x="6257400" y="2319625"/>
            <a:ext cx="2458500" cy="169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Clr>
                <a:schemeClr val="dk1"/>
              </a:buClr>
              <a:buSzPts val="1100"/>
              <a:buFont typeface="Arial"/>
              <a:buNone/>
            </a:pPr>
            <a:r>
              <a:rPr lang="en" sz="1450">
                <a:solidFill>
                  <a:schemeClr val="dk1"/>
                </a:solidFill>
                <a:latin typeface="Lora Regular"/>
                <a:ea typeface="Lora Regular"/>
                <a:cs typeface="Lora Regular"/>
                <a:sym typeface="Lora Regular"/>
              </a:rPr>
              <a:t>Optimal threshold is 7.6%, t</a:t>
            </a:r>
            <a:r>
              <a:rPr lang="en" sz="1450">
                <a:solidFill>
                  <a:schemeClr val="dk1"/>
                </a:solidFill>
                <a:latin typeface="Lora Regular"/>
                <a:ea typeface="Lora Regular"/>
                <a:cs typeface="Lora Regular"/>
                <a:sym typeface="Lora Regular"/>
              </a:rPr>
              <a:t>he corresponding average misclassification cost is 7.56, compared with 32 using the naive threshold of  50%.</a:t>
            </a:r>
            <a:endParaRPr sz="1800">
              <a:latin typeface="Lora Regular"/>
              <a:ea typeface="Lora Regular"/>
              <a:cs typeface="Lora Regular"/>
              <a:sym typeface="Lora Regular"/>
            </a:endParaRPr>
          </a:p>
        </p:txBody>
      </p:sp>
      <p:sp>
        <p:nvSpPr>
          <p:cNvPr id="434" name="Google Shape;434;p43"/>
          <p:cNvSpPr txBox="1"/>
          <p:nvPr/>
        </p:nvSpPr>
        <p:spPr>
          <a:xfrm>
            <a:off x="3574125" y="3979050"/>
            <a:ext cx="105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0.5</a:t>
            </a:r>
            <a:endParaRPr sz="10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44"/>
          <p:cNvSpPr/>
          <p:nvPr/>
        </p:nvSpPr>
        <p:spPr>
          <a:xfrm>
            <a:off x="0" y="1970380"/>
            <a:ext cx="9144000" cy="1199400"/>
          </a:xfrm>
          <a:prstGeom prst="rect">
            <a:avLst/>
          </a:prstGeom>
          <a:solidFill>
            <a:srgbClr val="63393F">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40" name="Google Shape;440;p44"/>
          <p:cNvSpPr txBox="1"/>
          <p:nvPr/>
        </p:nvSpPr>
        <p:spPr>
          <a:xfrm>
            <a:off x="2796150" y="2258375"/>
            <a:ext cx="35517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3600" u="none" cap="none" strike="noStrike">
                <a:solidFill>
                  <a:srgbClr val="F3F3F3"/>
                </a:solidFill>
                <a:latin typeface="Lora"/>
                <a:ea typeface="Lora"/>
                <a:cs typeface="Lora"/>
                <a:sym typeface="Lora"/>
              </a:rPr>
              <a:t>Business Value</a:t>
            </a:r>
            <a:endParaRPr b="1" i="0" sz="3600" u="none" cap="none" strike="noStrike">
              <a:solidFill>
                <a:schemeClr val="dk1"/>
              </a:solidFill>
              <a:latin typeface="Lora"/>
              <a:ea typeface="Lora"/>
              <a:cs typeface="Lora"/>
              <a:sym typeface="Lora"/>
            </a:endParaRPr>
          </a:p>
        </p:txBody>
      </p:sp>
      <p:sp>
        <p:nvSpPr>
          <p:cNvPr id="441" name="Google Shape;441;p4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2000"/>
          </a:blip>
          <a:stretch>
            <a:fillRect/>
          </a:stretch>
        </a:blipFill>
      </p:bgPr>
    </p:bg>
    <p:spTree>
      <p:nvGrpSpPr>
        <p:cNvPr id="445" name="Shape 445"/>
        <p:cNvGrpSpPr/>
        <p:nvPr/>
      </p:nvGrpSpPr>
      <p:grpSpPr>
        <a:xfrm>
          <a:off x="0" y="0"/>
          <a:ext cx="0" cy="0"/>
          <a:chOff x="0" y="0"/>
          <a:chExt cx="0" cy="0"/>
        </a:xfrm>
      </p:grpSpPr>
      <p:sp>
        <p:nvSpPr>
          <p:cNvPr id="446" name="Google Shape;446;p45"/>
          <p:cNvSpPr/>
          <p:nvPr/>
        </p:nvSpPr>
        <p:spPr>
          <a:xfrm>
            <a:off x="0" y="0"/>
            <a:ext cx="9144000" cy="5143500"/>
          </a:xfrm>
          <a:prstGeom prst="rect">
            <a:avLst/>
          </a:prstGeom>
          <a:solidFill>
            <a:srgbClr val="7D2F36">
              <a:alpha val="2902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700">
              <a:solidFill>
                <a:schemeClr val="dk1"/>
              </a:solidFill>
              <a:latin typeface="Lora Regular"/>
              <a:ea typeface="Lora Regular"/>
              <a:cs typeface="Lora Regular"/>
              <a:sym typeface="Lora Regular"/>
            </a:endParaRPr>
          </a:p>
        </p:txBody>
      </p:sp>
      <p:sp>
        <p:nvSpPr>
          <p:cNvPr id="447" name="Google Shape;447;p45"/>
          <p:cNvSpPr/>
          <p:nvPr/>
        </p:nvSpPr>
        <p:spPr>
          <a:xfrm>
            <a:off x="0" y="362550"/>
            <a:ext cx="7709100" cy="715800"/>
          </a:xfrm>
          <a:prstGeom prst="rect">
            <a:avLst/>
          </a:prstGeom>
          <a:solidFill>
            <a:srgbClr val="63393F">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8" name="Google Shape;448;p45"/>
          <p:cNvSpPr txBox="1"/>
          <p:nvPr/>
        </p:nvSpPr>
        <p:spPr>
          <a:xfrm>
            <a:off x="145525" y="362550"/>
            <a:ext cx="69669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100" u="none" cap="none" strike="noStrike">
                <a:solidFill>
                  <a:srgbClr val="F3F3F3"/>
                </a:solidFill>
                <a:latin typeface="Lora"/>
                <a:ea typeface="Lora"/>
                <a:cs typeface="Lora"/>
                <a:sym typeface="Lora"/>
              </a:rPr>
              <a:t>Business Value: </a:t>
            </a:r>
            <a:r>
              <a:rPr b="1" lang="en" sz="2100">
                <a:solidFill>
                  <a:srgbClr val="F3F3F3"/>
                </a:solidFill>
                <a:latin typeface="Lora"/>
                <a:ea typeface="Lora"/>
                <a:cs typeface="Lora"/>
                <a:sym typeface="Lora"/>
              </a:rPr>
              <a:t>our model leads to better marketing campaign strategy</a:t>
            </a:r>
            <a:endParaRPr b="1" i="0" sz="2100" u="none" cap="none" strike="noStrike">
              <a:solidFill>
                <a:schemeClr val="dk1"/>
              </a:solidFill>
              <a:latin typeface="Lora"/>
              <a:ea typeface="Lora"/>
              <a:cs typeface="Lora"/>
              <a:sym typeface="Lora"/>
            </a:endParaRPr>
          </a:p>
        </p:txBody>
      </p:sp>
      <p:sp>
        <p:nvSpPr>
          <p:cNvPr id="449" name="Google Shape;449;p45"/>
          <p:cNvSpPr/>
          <p:nvPr/>
        </p:nvSpPr>
        <p:spPr>
          <a:xfrm>
            <a:off x="-5550" y="1242525"/>
            <a:ext cx="9155100" cy="3540300"/>
          </a:xfrm>
          <a:prstGeom prst="rect">
            <a:avLst/>
          </a:prstGeom>
          <a:solidFill>
            <a:srgbClr val="FFFFFF">
              <a:alpha val="7542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800"/>
              </a:spcAft>
              <a:buClr>
                <a:schemeClr val="dk1"/>
              </a:buClr>
              <a:buSzPts val="1100"/>
              <a:buFont typeface="Arial"/>
              <a:buNone/>
            </a:pPr>
            <a:r>
              <a:t/>
            </a:r>
            <a:endParaRPr sz="1700">
              <a:solidFill>
                <a:schemeClr val="dk1"/>
              </a:solidFill>
              <a:latin typeface="Lora Regular"/>
              <a:ea typeface="Lora Regular"/>
              <a:cs typeface="Lora Regular"/>
              <a:sym typeface="Lora Regular"/>
            </a:endParaRPr>
          </a:p>
        </p:txBody>
      </p:sp>
      <p:sp>
        <p:nvSpPr>
          <p:cNvPr id="450" name="Google Shape;450;p45"/>
          <p:cNvSpPr txBox="1"/>
          <p:nvPr/>
        </p:nvSpPr>
        <p:spPr>
          <a:xfrm>
            <a:off x="3317025" y="2812575"/>
            <a:ext cx="179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1" name="Google Shape;451;p45"/>
          <p:cNvSpPr txBox="1"/>
          <p:nvPr>
            <p:ph idx="12" type="sldNum"/>
          </p:nvPr>
        </p:nvSpPr>
        <p:spPr>
          <a:xfrm>
            <a:off x="6457950" y="4555688"/>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
        <p:nvSpPr>
          <p:cNvPr id="452" name="Google Shape;452;p45"/>
          <p:cNvSpPr txBox="1"/>
          <p:nvPr/>
        </p:nvSpPr>
        <p:spPr>
          <a:xfrm>
            <a:off x="971850" y="1785438"/>
            <a:ext cx="11571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700">
                <a:solidFill>
                  <a:schemeClr val="dk1"/>
                </a:solidFill>
                <a:latin typeface="Lora Regular"/>
                <a:ea typeface="Lora Regular"/>
                <a:cs typeface="Lora Regular"/>
                <a:sym typeface="Lora Regular"/>
              </a:rPr>
              <a:t>Revenue</a:t>
            </a:r>
            <a:endParaRPr sz="1700">
              <a:latin typeface="Lora Regular"/>
              <a:ea typeface="Lora Regular"/>
              <a:cs typeface="Lora Regular"/>
              <a:sym typeface="Lora Regular"/>
            </a:endParaRPr>
          </a:p>
        </p:txBody>
      </p:sp>
      <p:sp>
        <p:nvSpPr>
          <p:cNvPr id="453" name="Google Shape;453;p45"/>
          <p:cNvSpPr txBox="1"/>
          <p:nvPr/>
        </p:nvSpPr>
        <p:spPr>
          <a:xfrm>
            <a:off x="2100300" y="1793250"/>
            <a:ext cx="3705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sz="1900">
                <a:solidFill>
                  <a:schemeClr val="dk1"/>
                </a:solidFill>
                <a:latin typeface="Lora"/>
                <a:ea typeface="Lora"/>
                <a:cs typeface="Lora"/>
                <a:sym typeface="Lora"/>
              </a:rPr>
              <a:t>=</a:t>
            </a:r>
            <a:endParaRPr b="1" sz="1900">
              <a:latin typeface="Lora"/>
              <a:ea typeface="Lora"/>
              <a:cs typeface="Lora"/>
              <a:sym typeface="Lora"/>
            </a:endParaRPr>
          </a:p>
        </p:txBody>
      </p:sp>
      <p:sp>
        <p:nvSpPr>
          <p:cNvPr id="454" name="Google Shape;454;p45"/>
          <p:cNvSpPr txBox="1"/>
          <p:nvPr/>
        </p:nvSpPr>
        <p:spPr>
          <a:xfrm>
            <a:off x="2426650" y="1808550"/>
            <a:ext cx="3603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700">
                <a:solidFill>
                  <a:schemeClr val="dk1"/>
                </a:solidFill>
                <a:latin typeface="Lora Regular"/>
                <a:ea typeface="Lora Regular"/>
                <a:cs typeface="Lora Regular"/>
                <a:sym typeface="Lora Regular"/>
              </a:rPr>
              <a:t># of Real </a:t>
            </a:r>
            <a:r>
              <a:rPr lang="en" sz="1700">
                <a:solidFill>
                  <a:schemeClr val="dk1"/>
                </a:solidFill>
                <a:latin typeface="Lora Regular"/>
                <a:ea typeface="Lora Regular"/>
                <a:cs typeface="Lora Regular"/>
                <a:sym typeface="Lora Regular"/>
              </a:rPr>
              <a:t>Potential Customers</a:t>
            </a:r>
            <a:endParaRPr sz="1700">
              <a:latin typeface="Lora Regular"/>
              <a:ea typeface="Lora Regular"/>
              <a:cs typeface="Lora Regular"/>
              <a:sym typeface="Lora Regular"/>
            </a:endParaRPr>
          </a:p>
        </p:txBody>
      </p:sp>
      <p:sp>
        <p:nvSpPr>
          <p:cNvPr id="455" name="Google Shape;455;p45"/>
          <p:cNvSpPr txBox="1"/>
          <p:nvPr/>
        </p:nvSpPr>
        <p:spPr>
          <a:xfrm>
            <a:off x="5940250" y="1808550"/>
            <a:ext cx="22413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700">
                <a:solidFill>
                  <a:schemeClr val="dk1"/>
                </a:solidFill>
                <a:latin typeface="Lora Regular"/>
                <a:ea typeface="Lora Regular"/>
                <a:cs typeface="Lora Regular"/>
                <a:sym typeface="Lora Regular"/>
              </a:rPr>
              <a:t>Revenue Per Person</a:t>
            </a:r>
            <a:endParaRPr sz="1700">
              <a:solidFill>
                <a:schemeClr val="dk1"/>
              </a:solidFill>
              <a:latin typeface="Lora Regular"/>
              <a:ea typeface="Lora Regular"/>
              <a:cs typeface="Lora Regular"/>
              <a:sym typeface="Lora Regular"/>
            </a:endParaRPr>
          </a:p>
        </p:txBody>
      </p:sp>
      <p:sp>
        <p:nvSpPr>
          <p:cNvPr id="456" name="Google Shape;456;p45"/>
          <p:cNvSpPr txBox="1"/>
          <p:nvPr/>
        </p:nvSpPr>
        <p:spPr>
          <a:xfrm>
            <a:off x="1279775" y="2561575"/>
            <a:ext cx="775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700">
                <a:solidFill>
                  <a:schemeClr val="dk1"/>
                </a:solidFill>
                <a:latin typeface="Lora Regular"/>
                <a:ea typeface="Lora Regular"/>
                <a:cs typeface="Lora Regular"/>
                <a:sym typeface="Lora Regular"/>
              </a:rPr>
              <a:t>Cost</a:t>
            </a:r>
            <a:endParaRPr sz="1700">
              <a:latin typeface="Lora Regular"/>
              <a:ea typeface="Lora Regular"/>
              <a:cs typeface="Lora Regular"/>
              <a:sym typeface="Lora Regular"/>
            </a:endParaRPr>
          </a:p>
        </p:txBody>
      </p:sp>
      <p:sp>
        <p:nvSpPr>
          <p:cNvPr id="457" name="Google Shape;457;p45"/>
          <p:cNvSpPr txBox="1"/>
          <p:nvPr/>
        </p:nvSpPr>
        <p:spPr>
          <a:xfrm>
            <a:off x="2100300" y="2547075"/>
            <a:ext cx="3705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sz="1900">
                <a:solidFill>
                  <a:schemeClr val="dk1"/>
                </a:solidFill>
                <a:latin typeface="Lora"/>
                <a:ea typeface="Lora"/>
                <a:cs typeface="Lora"/>
                <a:sym typeface="Lora"/>
              </a:rPr>
              <a:t>=</a:t>
            </a:r>
            <a:endParaRPr b="1" sz="1900">
              <a:latin typeface="Lora"/>
              <a:ea typeface="Lora"/>
              <a:cs typeface="Lora"/>
              <a:sym typeface="Lora"/>
            </a:endParaRPr>
          </a:p>
        </p:txBody>
      </p:sp>
      <p:sp>
        <p:nvSpPr>
          <p:cNvPr id="458" name="Google Shape;458;p45"/>
          <p:cNvSpPr txBox="1"/>
          <p:nvPr/>
        </p:nvSpPr>
        <p:spPr>
          <a:xfrm>
            <a:off x="2416325" y="2575813"/>
            <a:ext cx="3913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700">
                <a:solidFill>
                  <a:schemeClr val="dk1"/>
                </a:solidFill>
                <a:latin typeface="Lora Regular"/>
                <a:ea typeface="Lora Regular"/>
                <a:cs typeface="Lora Regular"/>
                <a:sym typeface="Lora Regular"/>
              </a:rPr>
              <a:t># of Target Customers</a:t>
            </a:r>
            <a:endParaRPr sz="1700">
              <a:latin typeface="Lora Regular"/>
              <a:ea typeface="Lora Regular"/>
              <a:cs typeface="Lora Regular"/>
              <a:sym typeface="Lora Regular"/>
            </a:endParaRPr>
          </a:p>
        </p:txBody>
      </p:sp>
      <p:sp>
        <p:nvSpPr>
          <p:cNvPr id="459" name="Google Shape;459;p45"/>
          <p:cNvSpPr txBox="1"/>
          <p:nvPr/>
        </p:nvSpPr>
        <p:spPr>
          <a:xfrm>
            <a:off x="5175988" y="2593813"/>
            <a:ext cx="21216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700">
                <a:solidFill>
                  <a:schemeClr val="dk1"/>
                </a:solidFill>
                <a:latin typeface="Lora Regular"/>
                <a:ea typeface="Lora Regular"/>
                <a:cs typeface="Lora Regular"/>
                <a:sym typeface="Lora Regular"/>
              </a:rPr>
              <a:t>Cost</a:t>
            </a:r>
            <a:r>
              <a:rPr lang="en" sz="1700">
                <a:solidFill>
                  <a:schemeClr val="dk1"/>
                </a:solidFill>
                <a:latin typeface="Lora Regular"/>
                <a:ea typeface="Lora Regular"/>
                <a:cs typeface="Lora Regular"/>
                <a:sym typeface="Lora Regular"/>
              </a:rPr>
              <a:t> Per Person</a:t>
            </a:r>
            <a:endParaRPr sz="1700">
              <a:solidFill>
                <a:schemeClr val="dk1"/>
              </a:solidFill>
              <a:latin typeface="Lora Regular"/>
              <a:ea typeface="Lora Regular"/>
              <a:cs typeface="Lora Regular"/>
              <a:sym typeface="Lora Regular"/>
            </a:endParaRPr>
          </a:p>
        </p:txBody>
      </p:sp>
      <p:sp>
        <p:nvSpPr>
          <p:cNvPr id="460" name="Google Shape;460;p45"/>
          <p:cNvSpPr txBox="1"/>
          <p:nvPr/>
        </p:nvSpPr>
        <p:spPr>
          <a:xfrm>
            <a:off x="1549125" y="3327775"/>
            <a:ext cx="1661100" cy="74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en" sz="1700">
                <a:solidFill>
                  <a:schemeClr val="dk1"/>
                </a:solidFill>
                <a:latin typeface="Lora Regular"/>
                <a:ea typeface="Lora Regular"/>
                <a:cs typeface="Lora Regular"/>
                <a:sym typeface="Lora Regular"/>
              </a:rPr>
              <a:t>Avg Profit Per Customer</a:t>
            </a:r>
            <a:r>
              <a:rPr lang="en">
                <a:solidFill>
                  <a:schemeClr val="dk1"/>
                </a:solidFill>
              </a:rPr>
              <a:t> </a:t>
            </a:r>
            <a:endParaRPr/>
          </a:p>
        </p:txBody>
      </p:sp>
      <p:sp>
        <p:nvSpPr>
          <p:cNvPr id="461" name="Google Shape;461;p45"/>
          <p:cNvSpPr txBox="1"/>
          <p:nvPr/>
        </p:nvSpPr>
        <p:spPr>
          <a:xfrm>
            <a:off x="3210225" y="3462913"/>
            <a:ext cx="3705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sz="1900">
                <a:solidFill>
                  <a:schemeClr val="dk1"/>
                </a:solidFill>
                <a:latin typeface="Lora"/>
                <a:ea typeface="Lora"/>
                <a:cs typeface="Lora"/>
                <a:sym typeface="Lora"/>
              </a:rPr>
              <a:t>=</a:t>
            </a:r>
            <a:endParaRPr b="1" sz="1900">
              <a:latin typeface="Lora"/>
              <a:ea typeface="Lora"/>
              <a:cs typeface="Lora"/>
              <a:sym typeface="Lora"/>
            </a:endParaRPr>
          </a:p>
        </p:txBody>
      </p:sp>
      <p:sp>
        <p:nvSpPr>
          <p:cNvPr id="462" name="Google Shape;462;p45"/>
          <p:cNvSpPr txBox="1"/>
          <p:nvPr/>
        </p:nvSpPr>
        <p:spPr>
          <a:xfrm>
            <a:off x="4415300" y="3262213"/>
            <a:ext cx="1988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700">
                <a:solidFill>
                  <a:schemeClr val="dk1"/>
                </a:solidFill>
                <a:latin typeface="Lora Regular"/>
                <a:ea typeface="Lora Regular"/>
                <a:cs typeface="Lora Regular"/>
                <a:sym typeface="Lora Regular"/>
              </a:rPr>
              <a:t>Revenue - Cost</a:t>
            </a:r>
            <a:endParaRPr sz="1700">
              <a:latin typeface="Lora Regular"/>
              <a:ea typeface="Lora Regular"/>
              <a:cs typeface="Lora Regular"/>
              <a:sym typeface="Lora Regular"/>
            </a:endParaRPr>
          </a:p>
        </p:txBody>
      </p:sp>
      <p:cxnSp>
        <p:nvCxnSpPr>
          <p:cNvPr id="463" name="Google Shape;463;p45"/>
          <p:cNvCxnSpPr/>
          <p:nvPr/>
        </p:nvCxnSpPr>
        <p:spPr>
          <a:xfrm>
            <a:off x="3713150" y="3701725"/>
            <a:ext cx="3393000" cy="6900"/>
          </a:xfrm>
          <a:prstGeom prst="straightConnector1">
            <a:avLst/>
          </a:prstGeom>
          <a:noFill/>
          <a:ln cap="flat" cmpd="sng" w="28575">
            <a:solidFill>
              <a:srgbClr val="000000"/>
            </a:solidFill>
            <a:prstDash val="solid"/>
            <a:round/>
            <a:headEnd len="med" w="med" type="none"/>
            <a:tailEnd len="med" w="med" type="none"/>
          </a:ln>
        </p:spPr>
      </p:cxnSp>
      <p:sp>
        <p:nvSpPr>
          <p:cNvPr id="464" name="Google Shape;464;p45"/>
          <p:cNvSpPr txBox="1"/>
          <p:nvPr/>
        </p:nvSpPr>
        <p:spPr>
          <a:xfrm>
            <a:off x="4162700" y="3661038"/>
            <a:ext cx="24753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700">
                <a:solidFill>
                  <a:schemeClr val="dk1"/>
                </a:solidFill>
                <a:latin typeface="Lora Regular"/>
                <a:ea typeface="Lora Regular"/>
                <a:cs typeface="Lora Regular"/>
                <a:sym typeface="Lora Regular"/>
              </a:rPr>
              <a:t># of </a:t>
            </a:r>
            <a:r>
              <a:rPr lang="en" sz="1700">
                <a:solidFill>
                  <a:schemeClr val="dk1"/>
                </a:solidFill>
                <a:latin typeface="Lora Regular"/>
                <a:ea typeface="Lora Regular"/>
                <a:cs typeface="Lora Regular"/>
                <a:sym typeface="Lora Regular"/>
              </a:rPr>
              <a:t>Target Customer</a:t>
            </a:r>
            <a:endParaRPr sz="1700">
              <a:solidFill>
                <a:schemeClr val="dk1"/>
              </a:solidFill>
              <a:latin typeface="Lora Regular"/>
              <a:ea typeface="Lora Regular"/>
              <a:cs typeface="Lora Regular"/>
              <a:sym typeface="Lora Regular"/>
            </a:endParaRPr>
          </a:p>
        </p:txBody>
      </p:sp>
      <p:sp>
        <p:nvSpPr>
          <p:cNvPr id="465" name="Google Shape;465;p45"/>
          <p:cNvSpPr txBox="1"/>
          <p:nvPr/>
        </p:nvSpPr>
        <p:spPr>
          <a:xfrm>
            <a:off x="184800" y="4317050"/>
            <a:ext cx="7339500" cy="507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chemeClr val="dk1"/>
                </a:solidFill>
                <a:latin typeface="Calibri"/>
                <a:ea typeface="Calibri"/>
                <a:cs typeface="Calibri"/>
                <a:sym typeface="Calibri"/>
              </a:rPr>
              <a:t>[1] What is the average customer acquisition cost that a bank pays to acquire a credit card customer?, Parvathy P. and 2 others</a:t>
            </a:r>
            <a:endParaRPr sz="1300" u="sng">
              <a:solidFill>
                <a:srgbClr val="919191"/>
              </a:solidFill>
              <a:latin typeface="Calibri"/>
              <a:ea typeface="Calibri"/>
              <a:cs typeface="Calibri"/>
              <a:sym typeface="Calibri"/>
            </a:endParaRPr>
          </a:p>
          <a:p>
            <a:pPr indent="0" lvl="0" marL="0" rtl="0" algn="l">
              <a:lnSpc>
                <a:spcPct val="100000"/>
              </a:lnSpc>
              <a:spcBef>
                <a:spcPts val="0"/>
              </a:spcBef>
              <a:spcAft>
                <a:spcPts val="0"/>
              </a:spcAft>
              <a:buNone/>
            </a:pPr>
            <a:r>
              <a:rPr lang="en" sz="1050" u="sng">
                <a:solidFill>
                  <a:srgbClr val="1155CC"/>
                </a:solidFill>
                <a:latin typeface="Calibri"/>
                <a:ea typeface="Calibri"/>
                <a:cs typeface="Calibri"/>
                <a:sym typeface="Calibri"/>
                <a:hlinkClick r:id="rId4">
                  <a:extLst>
                    <a:ext uri="{A12FA001-AC4F-418D-AE19-62706E023703}">
                      <ahyp:hlinkClr val="tx"/>
                    </a:ext>
                  </a:extLst>
                </a:hlinkClick>
              </a:rPr>
              <a:t>https://askwonder.com/research/average-customer-acquisition-cost-bank-pays-acquire-credit-card-customer-i-m-fy512dtei</a:t>
            </a:r>
            <a:endParaRPr>
              <a:latin typeface="Calibri"/>
              <a:ea typeface="Calibri"/>
              <a:cs typeface="Calibri"/>
              <a:sym typeface="Calibri"/>
            </a:endParaRPr>
          </a:p>
        </p:txBody>
      </p:sp>
      <p:sp>
        <p:nvSpPr>
          <p:cNvPr id="466" name="Google Shape;466;p45"/>
          <p:cNvSpPr txBox="1"/>
          <p:nvPr/>
        </p:nvSpPr>
        <p:spPr>
          <a:xfrm>
            <a:off x="6829300" y="2536150"/>
            <a:ext cx="3705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900">
                <a:solidFill>
                  <a:schemeClr val="dk1"/>
                </a:solidFill>
                <a:latin typeface="Lora Regular"/>
                <a:ea typeface="Lora Regular"/>
                <a:cs typeface="Lora Regular"/>
                <a:sym typeface="Lora Regular"/>
              </a:rPr>
              <a:t>[1]</a:t>
            </a:r>
            <a:endParaRPr sz="600"/>
          </a:p>
        </p:txBody>
      </p:sp>
      <p:sp>
        <p:nvSpPr>
          <p:cNvPr id="467" name="Google Shape;467;p45"/>
          <p:cNvSpPr txBox="1"/>
          <p:nvPr/>
        </p:nvSpPr>
        <p:spPr>
          <a:xfrm>
            <a:off x="5659150" y="1831650"/>
            <a:ext cx="3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X</a:t>
            </a:r>
            <a:endParaRPr b="1"/>
          </a:p>
        </p:txBody>
      </p:sp>
      <p:sp>
        <p:nvSpPr>
          <p:cNvPr id="468" name="Google Shape;468;p45"/>
          <p:cNvSpPr txBox="1"/>
          <p:nvPr/>
        </p:nvSpPr>
        <p:spPr>
          <a:xfrm>
            <a:off x="8009375" y="1785450"/>
            <a:ext cx="3705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900">
                <a:solidFill>
                  <a:schemeClr val="dk1"/>
                </a:solidFill>
                <a:latin typeface="Lora Regular"/>
                <a:ea typeface="Lora Regular"/>
                <a:cs typeface="Lora Regular"/>
                <a:sym typeface="Lora Regular"/>
              </a:rPr>
              <a:t>[1]</a:t>
            </a:r>
            <a:endParaRPr sz="600"/>
          </a:p>
        </p:txBody>
      </p:sp>
      <p:sp>
        <p:nvSpPr>
          <p:cNvPr id="469" name="Google Shape;469;p45"/>
          <p:cNvSpPr txBox="1"/>
          <p:nvPr/>
        </p:nvSpPr>
        <p:spPr>
          <a:xfrm>
            <a:off x="4871863" y="2616925"/>
            <a:ext cx="3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X</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2000"/>
          </a:blip>
          <a:stretch>
            <a:fillRect/>
          </a:stretch>
        </a:blipFill>
      </p:bgPr>
    </p:bg>
    <p:spTree>
      <p:nvGrpSpPr>
        <p:cNvPr id="473" name="Shape 473"/>
        <p:cNvGrpSpPr/>
        <p:nvPr/>
      </p:nvGrpSpPr>
      <p:grpSpPr>
        <a:xfrm>
          <a:off x="0" y="0"/>
          <a:ext cx="0" cy="0"/>
          <a:chOff x="0" y="0"/>
          <a:chExt cx="0" cy="0"/>
        </a:xfrm>
      </p:grpSpPr>
      <p:sp>
        <p:nvSpPr>
          <p:cNvPr id="474" name="Google Shape;474;p46"/>
          <p:cNvSpPr/>
          <p:nvPr/>
        </p:nvSpPr>
        <p:spPr>
          <a:xfrm>
            <a:off x="0" y="0"/>
            <a:ext cx="9144000" cy="5143500"/>
          </a:xfrm>
          <a:prstGeom prst="rect">
            <a:avLst/>
          </a:prstGeom>
          <a:solidFill>
            <a:srgbClr val="7D2F36">
              <a:alpha val="2902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5" name="Google Shape;475;p46"/>
          <p:cNvSpPr/>
          <p:nvPr/>
        </p:nvSpPr>
        <p:spPr>
          <a:xfrm>
            <a:off x="0" y="362550"/>
            <a:ext cx="7709100" cy="715800"/>
          </a:xfrm>
          <a:prstGeom prst="rect">
            <a:avLst/>
          </a:prstGeom>
          <a:solidFill>
            <a:srgbClr val="63393F">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6" name="Google Shape;476;p46"/>
          <p:cNvSpPr txBox="1"/>
          <p:nvPr/>
        </p:nvSpPr>
        <p:spPr>
          <a:xfrm>
            <a:off x="145525" y="362550"/>
            <a:ext cx="69669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100" u="none" cap="none" strike="noStrike">
                <a:solidFill>
                  <a:srgbClr val="F3F3F3"/>
                </a:solidFill>
                <a:latin typeface="Lora"/>
                <a:ea typeface="Lora"/>
                <a:cs typeface="Lora"/>
                <a:sym typeface="Lora"/>
              </a:rPr>
              <a:t>Business Value: </a:t>
            </a:r>
            <a:r>
              <a:rPr b="1" lang="en" sz="2100">
                <a:solidFill>
                  <a:srgbClr val="F3F3F3"/>
                </a:solidFill>
                <a:latin typeface="Lora"/>
                <a:ea typeface="Lora"/>
                <a:cs typeface="Lora"/>
                <a:sym typeface="Lora"/>
              </a:rPr>
              <a:t>our model leads to better marketing campaign strategy</a:t>
            </a:r>
            <a:endParaRPr b="1" i="0" sz="2100" u="none" cap="none" strike="noStrike">
              <a:solidFill>
                <a:schemeClr val="dk1"/>
              </a:solidFill>
              <a:latin typeface="Lora"/>
              <a:ea typeface="Lora"/>
              <a:cs typeface="Lora"/>
              <a:sym typeface="Lora"/>
            </a:endParaRPr>
          </a:p>
        </p:txBody>
      </p:sp>
      <p:sp>
        <p:nvSpPr>
          <p:cNvPr id="477" name="Google Shape;477;p46"/>
          <p:cNvSpPr/>
          <p:nvPr/>
        </p:nvSpPr>
        <p:spPr>
          <a:xfrm>
            <a:off x="-5550" y="1227000"/>
            <a:ext cx="9155100" cy="3540300"/>
          </a:xfrm>
          <a:prstGeom prst="rect">
            <a:avLst/>
          </a:prstGeom>
          <a:solidFill>
            <a:srgbClr val="FFFFFF">
              <a:alpha val="7542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800"/>
              </a:spcAft>
              <a:buClr>
                <a:schemeClr val="dk1"/>
              </a:buClr>
              <a:buSzPts val="1100"/>
              <a:buFont typeface="Arial"/>
              <a:buNone/>
            </a:pPr>
            <a:r>
              <a:t/>
            </a:r>
            <a:endParaRPr/>
          </a:p>
        </p:txBody>
      </p:sp>
      <p:sp>
        <p:nvSpPr>
          <p:cNvPr id="478" name="Google Shape;478;p46"/>
          <p:cNvSpPr txBox="1"/>
          <p:nvPr/>
        </p:nvSpPr>
        <p:spPr>
          <a:xfrm>
            <a:off x="3317025" y="3024150"/>
            <a:ext cx="28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479" name="Google Shape;479;p46"/>
          <p:cNvGraphicFramePr/>
          <p:nvPr/>
        </p:nvGraphicFramePr>
        <p:xfrm>
          <a:off x="1635500" y="2104375"/>
          <a:ext cx="3000000" cy="3000000"/>
        </p:xfrm>
        <a:graphic>
          <a:graphicData uri="http://schemas.openxmlformats.org/drawingml/2006/table">
            <a:tbl>
              <a:tblPr>
                <a:noFill/>
                <a:tableStyleId>{697E46E4-7F7C-45B6-AC86-2689FAE60900}</a:tableStyleId>
              </a:tblPr>
              <a:tblGrid>
                <a:gridCol w="3588550"/>
                <a:gridCol w="2600575"/>
              </a:tblGrid>
              <a:tr h="661275">
                <a:tc>
                  <a:txBody>
                    <a:bodyPr/>
                    <a:lstStyle/>
                    <a:p>
                      <a:pPr indent="0" lvl="0" marL="0" rtl="0" algn="ctr">
                        <a:spcBef>
                          <a:spcPts val="0"/>
                        </a:spcBef>
                        <a:spcAft>
                          <a:spcPts val="0"/>
                        </a:spcAft>
                        <a:buNone/>
                      </a:pPr>
                      <a:r>
                        <a:rPr b="1" lang="en">
                          <a:latin typeface="Merriweather"/>
                          <a:ea typeface="Merriweather"/>
                          <a:cs typeface="Merriweather"/>
                          <a:sym typeface="Merriweather"/>
                        </a:rPr>
                        <a:t>M</a:t>
                      </a:r>
                      <a:r>
                        <a:rPr b="1" lang="en">
                          <a:latin typeface="Merriweather"/>
                          <a:ea typeface="Merriweather"/>
                          <a:cs typeface="Merriweather"/>
                          <a:sym typeface="Merriweather"/>
                        </a:rPr>
                        <a:t>ethod</a:t>
                      </a:r>
                      <a:endParaRPr b="1">
                        <a:latin typeface="Merriweather"/>
                        <a:ea typeface="Merriweather"/>
                        <a:cs typeface="Merriweather"/>
                        <a:sym typeface="Merriweather"/>
                      </a:endParaRPr>
                    </a:p>
                  </a:txBody>
                  <a:tcPr marT="91425" marB="91425" marR="91425" marL="9142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Merriweather"/>
                          <a:ea typeface="Merriweather"/>
                          <a:cs typeface="Merriweather"/>
                          <a:sym typeface="Merriweather"/>
                        </a:rPr>
                        <a:t>Average profit per target customer ($)</a:t>
                      </a:r>
                      <a:endParaRPr b="1">
                        <a:latin typeface="Merriweather"/>
                        <a:ea typeface="Merriweather"/>
                        <a:cs typeface="Merriweather"/>
                        <a:sym typeface="Merriweathe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99625">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Randomly Select Target Customer</a:t>
                      </a:r>
                      <a:endParaRPr b="1">
                        <a:latin typeface="Merriweather"/>
                        <a:ea typeface="Merriweather"/>
                        <a:cs typeface="Merriweather"/>
                        <a:sym typeface="Merriweathe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t/>
                      </a:r>
                      <a:endParaRPr b="1">
                        <a:solidFill>
                          <a:srgbClr val="38761D"/>
                        </a:solidFill>
                        <a:latin typeface="Merriweather"/>
                        <a:ea typeface="Merriweather"/>
                        <a:cs typeface="Merriweather"/>
                        <a:sym typeface="Merriweathe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99625">
                <a:tc>
                  <a:txBody>
                    <a:bodyPr/>
                    <a:lstStyle/>
                    <a:p>
                      <a:pPr indent="0" lvl="0" marL="0" rtl="0" algn="ctr">
                        <a:spcBef>
                          <a:spcPts val="0"/>
                        </a:spcBef>
                        <a:spcAft>
                          <a:spcPts val="0"/>
                        </a:spcAft>
                        <a:buNone/>
                      </a:pPr>
                      <a:r>
                        <a:rPr b="1" lang="en">
                          <a:latin typeface="Merriweather"/>
                          <a:ea typeface="Merriweather"/>
                          <a:cs typeface="Merriweather"/>
                          <a:sym typeface="Merriweather"/>
                        </a:rPr>
                        <a:t>Using Baseline Model </a:t>
                      </a:r>
                      <a:endParaRPr b="1">
                        <a:latin typeface="Merriweather"/>
                        <a:ea typeface="Merriweather"/>
                        <a:cs typeface="Merriweather"/>
                        <a:sym typeface="Merriweathe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t/>
                      </a:r>
                      <a:endParaRPr b="1">
                        <a:solidFill>
                          <a:srgbClr val="38761D"/>
                        </a:solidFill>
                        <a:latin typeface="Merriweather"/>
                        <a:ea typeface="Merriweather"/>
                        <a:cs typeface="Merriweather"/>
                        <a:sym typeface="Merriweathe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99625">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Merriweather"/>
                          <a:ea typeface="Merriweather"/>
                          <a:cs typeface="Merriweather"/>
                          <a:sym typeface="Merriweather"/>
                        </a:rPr>
                        <a:t>Our Optimized Model</a:t>
                      </a:r>
                      <a:endParaRPr b="1">
                        <a:latin typeface="Merriweather"/>
                        <a:ea typeface="Merriweather"/>
                        <a:cs typeface="Merriweather"/>
                        <a:sym typeface="Merriweathe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t/>
                      </a:r>
                      <a:endParaRPr b="1">
                        <a:solidFill>
                          <a:srgbClr val="990000"/>
                        </a:solidFill>
                        <a:latin typeface="Merriweather"/>
                        <a:ea typeface="Merriweather"/>
                        <a:cs typeface="Merriweather"/>
                        <a:sym typeface="Merriweathe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
        <p:nvSpPr>
          <p:cNvPr id="480" name="Google Shape;480;p46"/>
          <p:cNvSpPr txBox="1"/>
          <p:nvPr/>
        </p:nvSpPr>
        <p:spPr>
          <a:xfrm>
            <a:off x="6036600" y="2793325"/>
            <a:ext cx="86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850101"/>
                </a:solidFill>
              </a:rPr>
              <a:t>-59.51</a:t>
            </a:r>
            <a:endParaRPr b="1" sz="1800">
              <a:solidFill>
                <a:srgbClr val="850101"/>
              </a:solidFill>
            </a:endParaRPr>
          </a:p>
        </p:txBody>
      </p:sp>
      <p:sp>
        <p:nvSpPr>
          <p:cNvPr id="481" name="Google Shape;481;p46"/>
          <p:cNvSpPr txBox="1"/>
          <p:nvPr/>
        </p:nvSpPr>
        <p:spPr>
          <a:xfrm>
            <a:off x="6065850" y="3780300"/>
            <a:ext cx="80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38761D"/>
                </a:solidFill>
              </a:rPr>
              <a:t>62.19</a:t>
            </a:r>
            <a:endParaRPr b="1" sz="1800">
              <a:solidFill>
                <a:srgbClr val="38761D"/>
              </a:solidFill>
            </a:endParaRPr>
          </a:p>
        </p:txBody>
      </p:sp>
      <p:sp>
        <p:nvSpPr>
          <p:cNvPr id="482" name="Google Shape;482;p46"/>
          <p:cNvSpPr txBox="1"/>
          <p:nvPr/>
        </p:nvSpPr>
        <p:spPr>
          <a:xfrm>
            <a:off x="6065850" y="3286800"/>
            <a:ext cx="80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rgbClr val="38761D"/>
                </a:solidFill>
              </a:rPr>
              <a:t>53.90</a:t>
            </a:r>
            <a:endParaRPr b="1">
              <a:solidFill>
                <a:srgbClr val="38761D"/>
              </a:solidFill>
            </a:endParaRPr>
          </a:p>
        </p:txBody>
      </p:sp>
      <p:sp>
        <p:nvSpPr>
          <p:cNvPr id="483" name="Google Shape;483;p4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pic>
        <p:nvPicPr>
          <p:cNvPr id="484" name="Google Shape;484;p46"/>
          <p:cNvPicPr preferRelativeResize="0"/>
          <p:nvPr/>
        </p:nvPicPr>
        <p:blipFill>
          <a:blip r:embed="rId4">
            <a:alphaModFix/>
          </a:blip>
          <a:stretch>
            <a:fillRect/>
          </a:stretch>
        </p:blipFill>
        <p:spPr>
          <a:xfrm>
            <a:off x="6778900" y="3844300"/>
            <a:ext cx="333675" cy="333675"/>
          </a:xfrm>
          <a:prstGeom prst="rect">
            <a:avLst/>
          </a:prstGeom>
          <a:noFill/>
          <a:ln>
            <a:noFill/>
          </a:ln>
        </p:spPr>
      </p:pic>
      <p:pic>
        <p:nvPicPr>
          <p:cNvPr id="485" name="Google Shape;485;p46"/>
          <p:cNvPicPr preferRelativeResize="0"/>
          <p:nvPr/>
        </p:nvPicPr>
        <p:blipFill>
          <a:blip r:embed="rId5">
            <a:alphaModFix/>
          </a:blip>
          <a:stretch>
            <a:fillRect/>
          </a:stretch>
        </p:blipFill>
        <p:spPr>
          <a:xfrm>
            <a:off x="6778900" y="3350837"/>
            <a:ext cx="333676" cy="333654"/>
          </a:xfrm>
          <a:prstGeom prst="rect">
            <a:avLst/>
          </a:prstGeom>
          <a:noFill/>
          <a:ln>
            <a:noFill/>
          </a:ln>
        </p:spPr>
      </p:pic>
      <p:pic>
        <p:nvPicPr>
          <p:cNvPr id="486" name="Google Shape;486;p46"/>
          <p:cNvPicPr preferRelativeResize="0"/>
          <p:nvPr/>
        </p:nvPicPr>
        <p:blipFill>
          <a:blip r:embed="rId6">
            <a:alphaModFix/>
          </a:blip>
          <a:stretch>
            <a:fillRect/>
          </a:stretch>
        </p:blipFill>
        <p:spPr>
          <a:xfrm>
            <a:off x="6778900" y="2857325"/>
            <a:ext cx="333676" cy="333676"/>
          </a:xfrm>
          <a:prstGeom prst="rect">
            <a:avLst/>
          </a:prstGeom>
          <a:noFill/>
          <a:ln>
            <a:noFill/>
          </a:ln>
        </p:spPr>
      </p:pic>
      <p:sp>
        <p:nvSpPr>
          <p:cNvPr id="487" name="Google Shape;487;p46"/>
          <p:cNvSpPr txBox="1"/>
          <p:nvPr/>
        </p:nvSpPr>
        <p:spPr>
          <a:xfrm>
            <a:off x="2319863" y="1529500"/>
            <a:ext cx="482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Merriweather"/>
                <a:ea typeface="Merriweather"/>
                <a:cs typeface="Merriweather"/>
                <a:sym typeface="Merriweather"/>
              </a:rPr>
              <a:t>Average profit per target customer</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sp>
        <p:nvSpPr>
          <p:cNvPr id="492" name="Google Shape;492;p47"/>
          <p:cNvSpPr/>
          <p:nvPr/>
        </p:nvSpPr>
        <p:spPr>
          <a:xfrm>
            <a:off x="1200" y="1302075"/>
            <a:ext cx="9141600" cy="3841500"/>
          </a:xfrm>
          <a:prstGeom prst="rect">
            <a:avLst/>
          </a:prstGeom>
          <a:solidFill>
            <a:srgbClr val="63393F">
              <a:alpha val="782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3" name="Google Shape;493;p47"/>
          <p:cNvSpPr/>
          <p:nvPr/>
        </p:nvSpPr>
        <p:spPr>
          <a:xfrm>
            <a:off x="0" y="338000"/>
            <a:ext cx="1939800" cy="601500"/>
          </a:xfrm>
          <a:prstGeom prst="rect">
            <a:avLst/>
          </a:prstGeom>
          <a:solidFill>
            <a:srgbClr val="63393F">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4" name="Google Shape;494;p47"/>
          <p:cNvSpPr txBox="1"/>
          <p:nvPr/>
        </p:nvSpPr>
        <p:spPr>
          <a:xfrm>
            <a:off x="147635" y="442477"/>
            <a:ext cx="17661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100">
                <a:solidFill>
                  <a:srgbClr val="F3F3F3"/>
                </a:solidFill>
                <a:latin typeface="Lora"/>
                <a:ea typeface="Lora"/>
                <a:cs typeface="Lora"/>
                <a:sym typeface="Lora"/>
              </a:rPr>
              <a:t>Conclusion</a:t>
            </a:r>
            <a:endParaRPr b="1" i="0" sz="2100" u="none" cap="none" strike="noStrike">
              <a:solidFill>
                <a:schemeClr val="dk1"/>
              </a:solidFill>
              <a:latin typeface="Lora"/>
              <a:ea typeface="Lora"/>
              <a:cs typeface="Lora"/>
              <a:sym typeface="Lora"/>
            </a:endParaRPr>
          </a:p>
        </p:txBody>
      </p:sp>
      <p:sp>
        <p:nvSpPr>
          <p:cNvPr id="495" name="Google Shape;495;p47"/>
          <p:cNvSpPr txBox="1"/>
          <p:nvPr/>
        </p:nvSpPr>
        <p:spPr>
          <a:xfrm>
            <a:off x="542700" y="1635600"/>
            <a:ext cx="7844700" cy="295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50">
                <a:solidFill>
                  <a:srgbClr val="F3F3F3"/>
                </a:solidFill>
                <a:latin typeface="Lora"/>
                <a:ea typeface="Lora"/>
                <a:cs typeface="Lora"/>
                <a:sym typeface="Lora"/>
              </a:rPr>
              <a:t>Feature Engineering , Model Selection, Threshold Selection</a:t>
            </a:r>
            <a:endParaRPr b="1" sz="1750">
              <a:solidFill>
                <a:srgbClr val="F3F3F3"/>
              </a:solidFill>
              <a:latin typeface="Lora"/>
              <a:ea typeface="Lora"/>
              <a:cs typeface="Lora"/>
              <a:sym typeface="Lora"/>
            </a:endParaRPr>
          </a:p>
          <a:p>
            <a:pPr indent="-339725" lvl="0" marL="457200" rtl="0" algn="l">
              <a:lnSpc>
                <a:spcPct val="115000"/>
              </a:lnSpc>
              <a:spcBef>
                <a:spcPts val="800"/>
              </a:spcBef>
              <a:spcAft>
                <a:spcPts val="0"/>
              </a:spcAft>
              <a:buClr>
                <a:srgbClr val="F3F3F3"/>
              </a:buClr>
              <a:buSzPts val="1750"/>
              <a:buFont typeface="Times New Roman"/>
              <a:buChar char="●"/>
            </a:pPr>
            <a:r>
              <a:rPr lang="en" sz="1750">
                <a:solidFill>
                  <a:srgbClr val="F3F3F3"/>
                </a:solidFill>
                <a:latin typeface="Lora Regular"/>
                <a:ea typeface="Lora Regular"/>
                <a:cs typeface="Lora Regular"/>
                <a:sym typeface="Lora Regular"/>
              </a:rPr>
              <a:t>Choose LightGBM as the algorithm to help Santander to predict which customers will make a transaction in the future</a:t>
            </a:r>
            <a:endParaRPr sz="1750">
              <a:solidFill>
                <a:srgbClr val="F3F3F3"/>
              </a:solidFill>
              <a:latin typeface="Lora Regular"/>
              <a:ea typeface="Lora Regular"/>
              <a:cs typeface="Lora Regular"/>
              <a:sym typeface="Lora Regular"/>
            </a:endParaRPr>
          </a:p>
          <a:p>
            <a:pPr indent="-339725" lvl="0" marL="457200" rtl="0" algn="l">
              <a:lnSpc>
                <a:spcPct val="115000"/>
              </a:lnSpc>
              <a:spcBef>
                <a:spcPts val="0"/>
              </a:spcBef>
              <a:spcAft>
                <a:spcPts val="0"/>
              </a:spcAft>
              <a:buClr>
                <a:srgbClr val="F3F3F3"/>
              </a:buClr>
              <a:buSzPts val="1750"/>
              <a:buFont typeface="Lora Regular"/>
              <a:buChar char="●"/>
            </a:pPr>
            <a:r>
              <a:rPr lang="en" sz="1750">
                <a:solidFill>
                  <a:srgbClr val="F3F3F3"/>
                </a:solidFill>
                <a:latin typeface="Lora Regular"/>
                <a:ea typeface="Lora Regular"/>
                <a:cs typeface="Lora Regular"/>
                <a:sym typeface="Lora Regular"/>
              </a:rPr>
              <a:t>Achieve AUC of 0.92282</a:t>
            </a:r>
            <a:endParaRPr b="1" sz="1750">
              <a:solidFill>
                <a:srgbClr val="F3F3F3"/>
              </a:solidFill>
              <a:latin typeface="Lora"/>
              <a:ea typeface="Lora"/>
              <a:cs typeface="Lora"/>
              <a:sym typeface="Lora"/>
            </a:endParaRPr>
          </a:p>
          <a:p>
            <a:pPr indent="-339725" lvl="0" marL="457200" rtl="0" algn="l">
              <a:lnSpc>
                <a:spcPct val="115000"/>
              </a:lnSpc>
              <a:spcBef>
                <a:spcPts val="0"/>
              </a:spcBef>
              <a:spcAft>
                <a:spcPts val="0"/>
              </a:spcAft>
              <a:buClr>
                <a:srgbClr val="F3F3F3"/>
              </a:buClr>
              <a:buSzPts val="1750"/>
              <a:buFont typeface="Lora Regular"/>
              <a:buChar char="●"/>
            </a:pPr>
            <a:r>
              <a:rPr lang="en" sz="1750">
                <a:solidFill>
                  <a:srgbClr val="F3F3F3"/>
                </a:solidFill>
                <a:latin typeface="Lora Regular"/>
                <a:ea typeface="Lora Regular"/>
                <a:cs typeface="Lora Regular"/>
                <a:sym typeface="Lora Regular"/>
              </a:rPr>
              <a:t>7.6% threshold</a:t>
            </a:r>
            <a:endParaRPr sz="1750">
              <a:solidFill>
                <a:srgbClr val="F3F3F3"/>
              </a:solidFill>
              <a:latin typeface="Lora Regular"/>
              <a:ea typeface="Lora Regular"/>
              <a:cs typeface="Lora Regular"/>
              <a:sym typeface="Lora Regular"/>
            </a:endParaRPr>
          </a:p>
          <a:p>
            <a:pPr indent="0" lvl="0" marL="0" rtl="0" algn="l">
              <a:lnSpc>
                <a:spcPct val="115000"/>
              </a:lnSpc>
              <a:spcBef>
                <a:spcPts val="800"/>
              </a:spcBef>
              <a:spcAft>
                <a:spcPts val="0"/>
              </a:spcAft>
              <a:buNone/>
            </a:pPr>
            <a:r>
              <a:t/>
            </a:r>
            <a:endParaRPr sz="1050">
              <a:solidFill>
                <a:srgbClr val="F3F3F3"/>
              </a:solidFill>
              <a:latin typeface="Lora Regular"/>
              <a:ea typeface="Lora Regular"/>
              <a:cs typeface="Lora Regular"/>
              <a:sym typeface="Lora Regular"/>
            </a:endParaRPr>
          </a:p>
          <a:p>
            <a:pPr indent="0" lvl="0" marL="0" rtl="0" algn="l">
              <a:lnSpc>
                <a:spcPct val="115000"/>
              </a:lnSpc>
              <a:spcBef>
                <a:spcPts val="800"/>
              </a:spcBef>
              <a:spcAft>
                <a:spcPts val="0"/>
              </a:spcAft>
              <a:buNone/>
            </a:pPr>
            <a:r>
              <a:rPr lang="en" sz="1750">
                <a:solidFill>
                  <a:srgbClr val="F3F3F3"/>
                </a:solidFill>
                <a:latin typeface="Lora Regular"/>
                <a:ea typeface="Lora Regular"/>
                <a:cs typeface="Lora Regular"/>
                <a:sym typeface="Lora Regular"/>
              </a:rPr>
              <a:t>Business Value</a:t>
            </a:r>
            <a:endParaRPr sz="1750">
              <a:solidFill>
                <a:srgbClr val="F3F3F3"/>
              </a:solidFill>
              <a:latin typeface="Lora Regular"/>
              <a:ea typeface="Lora Regular"/>
              <a:cs typeface="Lora Regular"/>
              <a:sym typeface="Lora Regular"/>
            </a:endParaRPr>
          </a:p>
          <a:p>
            <a:pPr indent="-339725" lvl="0" marL="457200" rtl="0" algn="l">
              <a:lnSpc>
                <a:spcPct val="115000"/>
              </a:lnSpc>
              <a:spcBef>
                <a:spcPts val="800"/>
              </a:spcBef>
              <a:spcAft>
                <a:spcPts val="0"/>
              </a:spcAft>
              <a:buClr>
                <a:srgbClr val="F3F3F3"/>
              </a:buClr>
              <a:buSzPts val="1750"/>
              <a:buFont typeface="Times New Roman"/>
              <a:buChar char="●"/>
            </a:pPr>
            <a:r>
              <a:rPr lang="en" sz="1750">
                <a:solidFill>
                  <a:srgbClr val="F3F3F3"/>
                </a:solidFill>
                <a:latin typeface="Lora Regular"/>
                <a:ea typeface="Lora Regular"/>
                <a:cs typeface="Lora Regular"/>
                <a:sym typeface="Lora Regular"/>
              </a:rPr>
              <a:t>Achieve an average profit of  </a:t>
            </a:r>
            <a:r>
              <a:rPr lang="en" sz="2050">
                <a:solidFill>
                  <a:srgbClr val="F3F3F3"/>
                </a:solidFill>
                <a:latin typeface="Lora Regular"/>
                <a:ea typeface="Lora Regular"/>
                <a:cs typeface="Lora Regular"/>
                <a:sym typeface="Lora Regular"/>
              </a:rPr>
              <a:t>$62.19 </a:t>
            </a:r>
            <a:r>
              <a:rPr lang="en" sz="1750">
                <a:solidFill>
                  <a:srgbClr val="F3F3F3"/>
                </a:solidFill>
                <a:latin typeface="Lora Regular"/>
                <a:ea typeface="Lora Regular"/>
                <a:cs typeface="Lora Regular"/>
                <a:sym typeface="Lora Regular"/>
              </a:rPr>
              <a:t>per customer</a:t>
            </a:r>
            <a:endParaRPr sz="1750">
              <a:solidFill>
                <a:srgbClr val="F3F3F3"/>
              </a:solidFill>
              <a:latin typeface="Lora Regular"/>
              <a:ea typeface="Lora Regular"/>
              <a:cs typeface="Lora Regular"/>
              <a:sym typeface="Lora Regular"/>
            </a:endParaRPr>
          </a:p>
        </p:txBody>
      </p:sp>
      <p:sp>
        <p:nvSpPr>
          <p:cNvPr id="496" name="Google Shape;496;p4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nvSpPr>
        <p:spPr>
          <a:xfrm>
            <a:off x="278701" y="242488"/>
            <a:ext cx="4091100" cy="623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4200">
                <a:solidFill>
                  <a:srgbClr val="660000"/>
                </a:solidFill>
                <a:latin typeface="Lora"/>
                <a:ea typeface="Lora"/>
                <a:cs typeface="Lora"/>
                <a:sym typeface="Lora"/>
              </a:rPr>
              <a:t>Agenda</a:t>
            </a:r>
            <a:endParaRPr b="1" sz="4200">
              <a:solidFill>
                <a:srgbClr val="660000"/>
              </a:solidFill>
              <a:latin typeface="Lora"/>
              <a:ea typeface="Lora"/>
              <a:cs typeface="Lora"/>
              <a:sym typeface="Lora"/>
            </a:endParaRPr>
          </a:p>
        </p:txBody>
      </p:sp>
      <p:sp>
        <p:nvSpPr>
          <p:cNvPr id="162" name="Google Shape;162;p30"/>
          <p:cNvSpPr/>
          <p:nvPr/>
        </p:nvSpPr>
        <p:spPr>
          <a:xfrm>
            <a:off x="278700" y="1364813"/>
            <a:ext cx="261900" cy="261900"/>
          </a:xfrm>
          <a:prstGeom prst="chevron">
            <a:avLst>
              <a:gd fmla="val 50000" name="adj"/>
            </a:avLst>
          </a:prstGeom>
          <a:solidFill>
            <a:srgbClr val="660000"/>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3" name="Google Shape;163;p30"/>
          <p:cNvSpPr txBox="1"/>
          <p:nvPr/>
        </p:nvSpPr>
        <p:spPr>
          <a:xfrm>
            <a:off x="540600" y="1184538"/>
            <a:ext cx="5871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660000"/>
                </a:solidFill>
                <a:latin typeface="Lora"/>
                <a:ea typeface="Lora"/>
                <a:cs typeface="Lora"/>
                <a:sym typeface="Lora"/>
              </a:rPr>
              <a:t>01</a:t>
            </a:r>
            <a:endParaRPr b="1" sz="2900">
              <a:solidFill>
                <a:srgbClr val="660000"/>
              </a:solidFill>
              <a:latin typeface="Lora"/>
              <a:ea typeface="Lora"/>
              <a:cs typeface="Lora"/>
              <a:sym typeface="Lora"/>
            </a:endParaRPr>
          </a:p>
        </p:txBody>
      </p:sp>
      <p:cxnSp>
        <p:nvCxnSpPr>
          <p:cNvPr id="164" name="Google Shape;164;p30"/>
          <p:cNvCxnSpPr>
            <a:stCxn id="163" idx="3"/>
            <a:endCxn id="163" idx="3"/>
          </p:cNvCxnSpPr>
          <p:nvPr/>
        </p:nvCxnSpPr>
        <p:spPr>
          <a:xfrm>
            <a:off x="1127700" y="1439838"/>
            <a:ext cx="0" cy="0"/>
          </a:xfrm>
          <a:prstGeom prst="straightConnector1">
            <a:avLst/>
          </a:prstGeom>
          <a:noFill/>
          <a:ln cap="flat" cmpd="sng" w="9525">
            <a:solidFill>
              <a:srgbClr val="595959"/>
            </a:solidFill>
            <a:prstDash val="solid"/>
            <a:round/>
            <a:headEnd len="med" w="med" type="none"/>
            <a:tailEnd len="med" w="med" type="none"/>
          </a:ln>
        </p:spPr>
      </p:cxnSp>
      <p:cxnSp>
        <p:nvCxnSpPr>
          <p:cNvPr id="165" name="Google Shape;165;p30"/>
          <p:cNvCxnSpPr/>
          <p:nvPr/>
        </p:nvCxnSpPr>
        <p:spPr>
          <a:xfrm flipH="1" rot="10800000">
            <a:off x="1204863" y="1274100"/>
            <a:ext cx="1800" cy="412800"/>
          </a:xfrm>
          <a:prstGeom prst="straightConnector1">
            <a:avLst/>
          </a:prstGeom>
          <a:noFill/>
          <a:ln cap="flat" cmpd="sng" w="28575">
            <a:solidFill>
              <a:srgbClr val="660000"/>
            </a:solidFill>
            <a:prstDash val="solid"/>
            <a:round/>
            <a:headEnd len="med" w="med" type="none"/>
            <a:tailEnd len="med" w="med" type="none"/>
          </a:ln>
        </p:spPr>
      </p:cxnSp>
      <p:sp>
        <p:nvSpPr>
          <p:cNvPr id="166" name="Google Shape;166;p30"/>
          <p:cNvSpPr txBox="1"/>
          <p:nvPr/>
        </p:nvSpPr>
        <p:spPr>
          <a:xfrm>
            <a:off x="1386250" y="1851100"/>
            <a:ext cx="5996700" cy="5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 sz="2100">
                <a:solidFill>
                  <a:srgbClr val="660000"/>
                </a:solidFill>
                <a:latin typeface="Lora"/>
                <a:ea typeface="Lora"/>
                <a:cs typeface="Lora"/>
                <a:sym typeface="Lora"/>
              </a:rPr>
              <a:t>Project Introduction</a:t>
            </a:r>
            <a:endParaRPr b="1" i="0" sz="2100" u="none" cap="none" strike="noStrike">
              <a:solidFill>
                <a:srgbClr val="660000"/>
              </a:solidFill>
              <a:latin typeface="Lora"/>
              <a:ea typeface="Lora"/>
              <a:cs typeface="Lora"/>
              <a:sym typeface="Lora"/>
            </a:endParaRPr>
          </a:p>
        </p:txBody>
      </p:sp>
      <p:sp>
        <p:nvSpPr>
          <p:cNvPr id="167" name="Google Shape;167;p30"/>
          <p:cNvSpPr/>
          <p:nvPr/>
        </p:nvSpPr>
        <p:spPr>
          <a:xfrm>
            <a:off x="278700" y="2047550"/>
            <a:ext cx="261900" cy="261900"/>
          </a:xfrm>
          <a:prstGeom prst="chevron">
            <a:avLst>
              <a:gd fmla="val 50000" name="adj"/>
            </a:avLst>
          </a:prstGeom>
          <a:solidFill>
            <a:srgbClr val="660000"/>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nvSpPr>
        <p:spPr>
          <a:xfrm>
            <a:off x="540600" y="1867275"/>
            <a:ext cx="5871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660000"/>
                </a:solidFill>
                <a:latin typeface="Lora"/>
                <a:ea typeface="Lora"/>
                <a:cs typeface="Lora"/>
                <a:sym typeface="Lora"/>
              </a:rPr>
              <a:t>02</a:t>
            </a:r>
            <a:endParaRPr b="1" sz="2700">
              <a:solidFill>
                <a:srgbClr val="660000"/>
              </a:solidFill>
              <a:latin typeface="Lora"/>
              <a:ea typeface="Lora"/>
              <a:cs typeface="Lora"/>
              <a:sym typeface="Lora"/>
            </a:endParaRPr>
          </a:p>
        </p:txBody>
      </p:sp>
      <p:cxnSp>
        <p:nvCxnSpPr>
          <p:cNvPr id="169" name="Google Shape;169;p30"/>
          <p:cNvCxnSpPr>
            <a:stCxn id="168" idx="3"/>
            <a:endCxn id="168" idx="3"/>
          </p:cNvCxnSpPr>
          <p:nvPr/>
        </p:nvCxnSpPr>
        <p:spPr>
          <a:xfrm>
            <a:off x="1127700" y="2122575"/>
            <a:ext cx="0" cy="0"/>
          </a:xfrm>
          <a:prstGeom prst="straightConnector1">
            <a:avLst/>
          </a:prstGeom>
          <a:noFill/>
          <a:ln cap="flat" cmpd="sng" w="9525">
            <a:solidFill>
              <a:srgbClr val="595959"/>
            </a:solidFill>
            <a:prstDash val="solid"/>
            <a:round/>
            <a:headEnd len="med" w="med" type="none"/>
            <a:tailEnd len="med" w="med" type="none"/>
          </a:ln>
        </p:spPr>
      </p:cxnSp>
      <p:sp>
        <p:nvSpPr>
          <p:cNvPr id="170" name="Google Shape;170;p30"/>
          <p:cNvSpPr/>
          <p:nvPr/>
        </p:nvSpPr>
        <p:spPr>
          <a:xfrm>
            <a:off x="278700" y="2761813"/>
            <a:ext cx="261900" cy="261900"/>
          </a:xfrm>
          <a:prstGeom prst="chevron">
            <a:avLst>
              <a:gd fmla="val 50000" name="adj"/>
            </a:avLst>
          </a:prstGeom>
          <a:solidFill>
            <a:srgbClr val="660000"/>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txBox="1"/>
          <p:nvPr/>
        </p:nvSpPr>
        <p:spPr>
          <a:xfrm>
            <a:off x="540600" y="2581538"/>
            <a:ext cx="6543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660000"/>
                </a:solidFill>
                <a:latin typeface="Lora"/>
                <a:ea typeface="Lora"/>
                <a:cs typeface="Lora"/>
                <a:sym typeface="Lora"/>
              </a:rPr>
              <a:t>03</a:t>
            </a:r>
            <a:endParaRPr b="1" sz="2700">
              <a:solidFill>
                <a:srgbClr val="660000"/>
              </a:solidFill>
              <a:latin typeface="Lora"/>
              <a:ea typeface="Lora"/>
              <a:cs typeface="Lora"/>
              <a:sym typeface="Lora"/>
            </a:endParaRPr>
          </a:p>
        </p:txBody>
      </p:sp>
      <p:cxnSp>
        <p:nvCxnSpPr>
          <p:cNvPr id="172" name="Google Shape;172;p30"/>
          <p:cNvCxnSpPr>
            <a:stCxn id="171" idx="3"/>
            <a:endCxn id="171" idx="3"/>
          </p:cNvCxnSpPr>
          <p:nvPr/>
        </p:nvCxnSpPr>
        <p:spPr>
          <a:xfrm>
            <a:off x="1194900" y="2836838"/>
            <a:ext cx="0" cy="0"/>
          </a:xfrm>
          <a:prstGeom prst="straightConnector1">
            <a:avLst/>
          </a:prstGeom>
          <a:noFill/>
          <a:ln cap="flat" cmpd="sng" w="9525">
            <a:solidFill>
              <a:srgbClr val="595959"/>
            </a:solidFill>
            <a:prstDash val="solid"/>
            <a:round/>
            <a:headEnd len="med" w="med" type="none"/>
            <a:tailEnd len="med" w="med" type="none"/>
          </a:ln>
        </p:spPr>
      </p:cxnSp>
      <p:sp>
        <p:nvSpPr>
          <p:cNvPr id="173" name="Google Shape;173;p30"/>
          <p:cNvSpPr txBox="1"/>
          <p:nvPr/>
        </p:nvSpPr>
        <p:spPr>
          <a:xfrm>
            <a:off x="1386249" y="2621263"/>
            <a:ext cx="3187800" cy="5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 sz="2100">
                <a:solidFill>
                  <a:srgbClr val="660000"/>
                </a:solidFill>
                <a:latin typeface="Lora"/>
                <a:ea typeface="Lora"/>
                <a:cs typeface="Lora"/>
                <a:sym typeface="Lora"/>
              </a:rPr>
              <a:t>Analysis Process</a:t>
            </a:r>
            <a:endParaRPr b="1" sz="2100">
              <a:solidFill>
                <a:srgbClr val="660000"/>
              </a:solidFill>
              <a:latin typeface="Lora"/>
              <a:ea typeface="Lora"/>
              <a:cs typeface="Lora"/>
              <a:sym typeface="Lora"/>
            </a:endParaRPr>
          </a:p>
        </p:txBody>
      </p:sp>
      <p:cxnSp>
        <p:nvCxnSpPr>
          <p:cNvPr id="174" name="Google Shape;174;p30"/>
          <p:cNvCxnSpPr/>
          <p:nvPr/>
        </p:nvCxnSpPr>
        <p:spPr>
          <a:xfrm flipH="1" rot="10800000">
            <a:off x="1204863" y="1916188"/>
            <a:ext cx="1800" cy="412800"/>
          </a:xfrm>
          <a:prstGeom prst="straightConnector1">
            <a:avLst/>
          </a:prstGeom>
          <a:noFill/>
          <a:ln cap="flat" cmpd="sng" w="28575">
            <a:solidFill>
              <a:srgbClr val="660000"/>
            </a:solidFill>
            <a:prstDash val="solid"/>
            <a:round/>
            <a:headEnd len="med" w="med" type="none"/>
            <a:tailEnd len="med" w="med" type="none"/>
          </a:ln>
        </p:spPr>
      </p:cxnSp>
      <p:cxnSp>
        <p:nvCxnSpPr>
          <p:cNvPr id="175" name="Google Shape;175;p30"/>
          <p:cNvCxnSpPr/>
          <p:nvPr/>
        </p:nvCxnSpPr>
        <p:spPr>
          <a:xfrm flipH="1" rot="10800000">
            <a:off x="1193100" y="2686375"/>
            <a:ext cx="1800" cy="412800"/>
          </a:xfrm>
          <a:prstGeom prst="straightConnector1">
            <a:avLst/>
          </a:prstGeom>
          <a:noFill/>
          <a:ln cap="flat" cmpd="sng" w="28575">
            <a:solidFill>
              <a:srgbClr val="660000"/>
            </a:solidFill>
            <a:prstDash val="solid"/>
            <a:round/>
            <a:headEnd len="med" w="med" type="none"/>
            <a:tailEnd len="med" w="med" type="none"/>
          </a:ln>
        </p:spPr>
      </p:cxnSp>
      <p:pic>
        <p:nvPicPr>
          <p:cNvPr id="176" name="Google Shape;176;p30"/>
          <p:cNvPicPr preferRelativeResize="0"/>
          <p:nvPr/>
        </p:nvPicPr>
        <p:blipFill>
          <a:blip r:embed="rId3">
            <a:alphaModFix/>
          </a:blip>
          <a:stretch>
            <a:fillRect/>
          </a:stretch>
        </p:blipFill>
        <p:spPr>
          <a:xfrm>
            <a:off x="6762697" y="2467750"/>
            <a:ext cx="1968278" cy="1968250"/>
          </a:xfrm>
          <a:prstGeom prst="rect">
            <a:avLst/>
          </a:prstGeom>
          <a:noFill/>
          <a:ln>
            <a:noFill/>
          </a:ln>
        </p:spPr>
      </p:pic>
      <p:sp>
        <p:nvSpPr>
          <p:cNvPr id="177" name="Google Shape;177;p30"/>
          <p:cNvSpPr txBox="1"/>
          <p:nvPr/>
        </p:nvSpPr>
        <p:spPr>
          <a:xfrm>
            <a:off x="1386238" y="1209000"/>
            <a:ext cx="4579800" cy="5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 sz="2100">
                <a:solidFill>
                  <a:srgbClr val="660000"/>
                </a:solidFill>
                <a:latin typeface="Lora"/>
                <a:ea typeface="Lora"/>
                <a:cs typeface="Lora"/>
                <a:sym typeface="Lora"/>
              </a:rPr>
              <a:t>Key Takeaways</a:t>
            </a:r>
            <a:endParaRPr b="1" i="0" sz="2100" u="none" cap="none" strike="noStrike">
              <a:solidFill>
                <a:srgbClr val="660000"/>
              </a:solidFill>
              <a:latin typeface="Lora"/>
              <a:ea typeface="Lora"/>
              <a:cs typeface="Lora"/>
              <a:sym typeface="Lora"/>
            </a:endParaRPr>
          </a:p>
        </p:txBody>
      </p:sp>
      <p:sp>
        <p:nvSpPr>
          <p:cNvPr id="178" name="Google Shape;178;p30"/>
          <p:cNvSpPr/>
          <p:nvPr/>
        </p:nvSpPr>
        <p:spPr>
          <a:xfrm>
            <a:off x="278700" y="4174088"/>
            <a:ext cx="261900" cy="261900"/>
          </a:xfrm>
          <a:prstGeom prst="chevron">
            <a:avLst>
              <a:gd fmla="val 50000" name="adj"/>
            </a:avLst>
          </a:prstGeom>
          <a:solidFill>
            <a:srgbClr val="660000"/>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txBox="1"/>
          <p:nvPr/>
        </p:nvSpPr>
        <p:spPr>
          <a:xfrm>
            <a:off x="540600" y="3993813"/>
            <a:ext cx="6543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660000"/>
                </a:solidFill>
                <a:latin typeface="Lora"/>
                <a:ea typeface="Lora"/>
                <a:cs typeface="Lora"/>
                <a:sym typeface="Lora"/>
              </a:rPr>
              <a:t>04</a:t>
            </a:r>
            <a:endParaRPr b="1" sz="2700">
              <a:solidFill>
                <a:srgbClr val="660000"/>
              </a:solidFill>
              <a:latin typeface="Lora"/>
              <a:ea typeface="Lora"/>
              <a:cs typeface="Lora"/>
              <a:sym typeface="Lora"/>
            </a:endParaRPr>
          </a:p>
        </p:txBody>
      </p:sp>
      <p:cxnSp>
        <p:nvCxnSpPr>
          <p:cNvPr id="180" name="Google Shape;180;p30"/>
          <p:cNvCxnSpPr>
            <a:stCxn id="179" idx="3"/>
            <a:endCxn id="179" idx="3"/>
          </p:cNvCxnSpPr>
          <p:nvPr/>
        </p:nvCxnSpPr>
        <p:spPr>
          <a:xfrm>
            <a:off x="1194900" y="4249113"/>
            <a:ext cx="0" cy="0"/>
          </a:xfrm>
          <a:prstGeom prst="straightConnector1">
            <a:avLst/>
          </a:prstGeom>
          <a:noFill/>
          <a:ln cap="flat" cmpd="sng" w="9525">
            <a:solidFill>
              <a:srgbClr val="595959"/>
            </a:solidFill>
            <a:prstDash val="solid"/>
            <a:round/>
            <a:headEnd len="med" w="med" type="none"/>
            <a:tailEnd len="med" w="med" type="none"/>
          </a:ln>
        </p:spPr>
      </p:cxnSp>
      <p:sp>
        <p:nvSpPr>
          <p:cNvPr id="181" name="Google Shape;181;p30"/>
          <p:cNvSpPr txBox="1"/>
          <p:nvPr/>
        </p:nvSpPr>
        <p:spPr>
          <a:xfrm>
            <a:off x="1386250" y="4070425"/>
            <a:ext cx="4091100" cy="5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 sz="2100">
                <a:solidFill>
                  <a:srgbClr val="660000"/>
                </a:solidFill>
                <a:latin typeface="Lora"/>
                <a:ea typeface="Lora"/>
                <a:cs typeface="Lora"/>
                <a:sym typeface="Lora"/>
              </a:rPr>
              <a:t>Business Value</a:t>
            </a:r>
            <a:endParaRPr b="1" i="0" sz="2100" u="none" cap="none" strike="noStrike">
              <a:solidFill>
                <a:srgbClr val="660000"/>
              </a:solidFill>
              <a:latin typeface="Lora"/>
              <a:ea typeface="Lora"/>
              <a:cs typeface="Lora"/>
              <a:sym typeface="Lora"/>
            </a:endParaRPr>
          </a:p>
        </p:txBody>
      </p:sp>
      <p:cxnSp>
        <p:nvCxnSpPr>
          <p:cNvPr id="182" name="Google Shape;182;p30"/>
          <p:cNvCxnSpPr/>
          <p:nvPr/>
        </p:nvCxnSpPr>
        <p:spPr>
          <a:xfrm flipH="1" rot="10800000">
            <a:off x="1193100" y="4098650"/>
            <a:ext cx="1800" cy="412800"/>
          </a:xfrm>
          <a:prstGeom prst="straightConnector1">
            <a:avLst/>
          </a:prstGeom>
          <a:noFill/>
          <a:ln cap="flat" cmpd="sng" w="28575">
            <a:solidFill>
              <a:srgbClr val="660000"/>
            </a:solidFill>
            <a:prstDash val="solid"/>
            <a:round/>
            <a:headEnd len="med" w="med" type="none"/>
            <a:tailEnd len="med" w="med" type="none"/>
          </a:ln>
        </p:spPr>
      </p:cxnSp>
      <p:sp>
        <p:nvSpPr>
          <p:cNvPr id="183" name="Google Shape;183;p30"/>
          <p:cNvSpPr txBox="1"/>
          <p:nvPr/>
        </p:nvSpPr>
        <p:spPr>
          <a:xfrm>
            <a:off x="1386250" y="3203200"/>
            <a:ext cx="4394400" cy="8283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0000"/>
              </a:lnSpc>
              <a:spcBef>
                <a:spcPts val="0"/>
              </a:spcBef>
              <a:spcAft>
                <a:spcPts val="0"/>
              </a:spcAft>
              <a:buClr>
                <a:srgbClr val="660000"/>
              </a:buClr>
              <a:buSzPts val="1800"/>
              <a:buFont typeface="Lora"/>
              <a:buChar char="-"/>
            </a:pPr>
            <a:r>
              <a:rPr b="1" lang="en" sz="1800">
                <a:solidFill>
                  <a:srgbClr val="660000"/>
                </a:solidFill>
                <a:latin typeface="Lora"/>
                <a:ea typeface="Lora"/>
                <a:cs typeface="Lora"/>
                <a:sym typeface="Lora"/>
              </a:rPr>
              <a:t>Feature Engineering</a:t>
            </a:r>
            <a:endParaRPr b="1" sz="1800">
              <a:solidFill>
                <a:srgbClr val="660000"/>
              </a:solidFill>
              <a:latin typeface="Lora"/>
              <a:ea typeface="Lora"/>
              <a:cs typeface="Lora"/>
              <a:sym typeface="Lora"/>
            </a:endParaRPr>
          </a:p>
          <a:p>
            <a:pPr indent="-342900" lvl="0" marL="457200" marR="0" rtl="0" algn="l">
              <a:lnSpc>
                <a:spcPct val="110000"/>
              </a:lnSpc>
              <a:spcBef>
                <a:spcPts val="0"/>
              </a:spcBef>
              <a:spcAft>
                <a:spcPts val="0"/>
              </a:spcAft>
              <a:buClr>
                <a:srgbClr val="660000"/>
              </a:buClr>
              <a:buSzPts val="1800"/>
              <a:buFont typeface="Lora"/>
              <a:buChar char="-"/>
            </a:pPr>
            <a:r>
              <a:rPr b="1" lang="en" sz="1800">
                <a:solidFill>
                  <a:srgbClr val="660000"/>
                </a:solidFill>
                <a:latin typeface="Lora"/>
                <a:ea typeface="Lora"/>
                <a:cs typeface="Lora"/>
                <a:sym typeface="Lora"/>
              </a:rPr>
              <a:t>Model Selection</a:t>
            </a:r>
            <a:endParaRPr b="1" sz="1800">
              <a:solidFill>
                <a:srgbClr val="660000"/>
              </a:solidFill>
              <a:latin typeface="Lora"/>
              <a:ea typeface="Lora"/>
              <a:cs typeface="Lora"/>
              <a:sym typeface="Lora"/>
            </a:endParaRPr>
          </a:p>
          <a:p>
            <a:pPr indent="-342900" lvl="0" marL="457200" marR="0" rtl="0" algn="l">
              <a:lnSpc>
                <a:spcPct val="110000"/>
              </a:lnSpc>
              <a:spcBef>
                <a:spcPts val="0"/>
              </a:spcBef>
              <a:spcAft>
                <a:spcPts val="0"/>
              </a:spcAft>
              <a:buClr>
                <a:srgbClr val="660000"/>
              </a:buClr>
              <a:buSzPts val="1800"/>
              <a:buFont typeface="Lora"/>
              <a:buChar char="-"/>
            </a:pPr>
            <a:r>
              <a:rPr b="1" lang="en" sz="1800">
                <a:solidFill>
                  <a:srgbClr val="660000"/>
                </a:solidFill>
                <a:latin typeface="Lora"/>
                <a:ea typeface="Lora"/>
                <a:cs typeface="Lora"/>
                <a:sym typeface="Lora"/>
              </a:rPr>
              <a:t>Cost Analysis: threshold selection</a:t>
            </a:r>
            <a:endParaRPr b="1" sz="1800">
              <a:solidFill>
                <a:srgbClr val="660000"/>
              </a:solidFill>
              <a:latin typeface="Lora"/>
              <a:ea typeface="Lora"/>
              <a:cs typeface="Lora"/>
              <a:sym typeface="Lora"/>
            </a:endParaRPr>
          </a:p>
        </p:txBody>
      </p:sp>
      <p:sp>
        <p:nvSpPr>
          <p:cNvPr id="184" name="Google Shape;184;p3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31"/>
          <p:cNvSpPr/>
          <p:nvPr/>
        </p:nvSpPr>
        <p:spPr>
          <a:xfrm>
            <a:off x="0" y="339692"/>
            <a:ext cx="2743200" cy="601370"/>
          </a:xfrm>
          <a:prstGeom prst="rect">
            <a:avLst/>
          </a:prstGeom>
          <a:solidFill>
            <a:srgbClr val="63393F">
              <a:alpha val="74901"/>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p31"/>
          <p:cNvSpPr txBox="1"/>
          <p:nvPr/>
        </p:nvSpPr>
        <p:spPr>
          <a:xfrm>
            <a:off x="326356" y="444169"/>
            <a:ext cx="2333023"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100" u="none" cap="none" strike="noStrike">
                <a:solidFill>
                  <a:srgbClr val="F3F3F3"/>
                </a:solidFill>
                <a:latin typeface="Lora"/>
                <a:ea typeface="Lora"/>
                <a:cs typeface="Lora"/>
                <a:sym typeface="Lora"/>
              </a:rPr>
              <a:t>Key Takeaways</a:t>
            </a:r>
            <a:endParaRPr b="1" i="0" sz="2100" u="none" cap="none" strike="noStrike">
              <a:solidFill>
                <a:schemeClr val="dk1"/>
              </a:solidFill>
              <a:latin typeface="Lora"/>
              <a:ea typeface="Lora"/>
              <a:cs typeface="Lora"/>
              <a:sym typeface="Lora"/>
            </a:endParaRPr>
          </a:p>
        </p:txBody>
      </p:sp>
      <p:sp>
        <p:nvSpPr>
          <p:cNvPr id="191" name="Google Shape;191;p31"/>
          <p:cNvSpPr txBox="1"/>
          <p:nvPr/>
        </p:nvSpPr>
        <p:spPr>
          <a:xfrm>
            <a:off x="864250" y="1789463"/>
            <a:ext cx="43086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5B0F00"/>
                </a:solidFill>
                <a:latin typeface="Merriweather"/>
                <a:ea typeface="Merriweather"/>
                <a:cs typeface="Merriweather"/>
                <a:sym typeface="Merriweather"/>
              </a:rPr>
              <a:t>Feature engineering techniques can </a:t>
            </a:r>
            <a:r>
              <a:rPr b="1" lang="en" sz="1600">
                <a:solidFill>
                  <a:srgbClr val="5B0F00"/>
                </a:solidFill>
                <a:latin typeface="Merriweather"/>
                <a:ea typeface="Merriweather"/>
                <a:cs typeface="Merriweather"/>
                <a:sym typeface="Merriweather"/>
              </a:rPr>
              <a:t>improve prediction accuracy </a:t>
            </a:r>
            <a:endParaRPr b="1" sz="1600">
              <a:solidFill>
                <a:srgbClr val="5B0F00"/>
              </a:solidFill>
              <a:latin typeface="Merriweather"/>
              <a:ea typeface="Merriweather"/>
              <a:cs typeface="Merriweather"/>
              <a:sym typeface="Merriweather"/>
            </a:endParaRPr>
          </a:p>
        </p:txBody>
      </p:sp>
      <p:sp>
        <p:nvSpPr>
          <p:cNvPr id="192" name="Google Shape;192;p3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pic>
        <p:nvPicPr>
          <p:cNvPr id="193" name="Google Shape;193;p31"/>
          <p:cNvPicPr preferRelativeResize="0"/>
          <p:nvPr/>
        </p:nvPicPr>
        <p:blipFill>
          <a:blip r:embed="rId4">
            <a:alphaModFix/>
          </a:blip>
          <a:stretch>
            <a:fillRect/>
          </a:stretch>
        </p:blipFill>
        <p:spPr>
          <a:xfrm>
            <a:off x="121525" y="3917338"/>
            <a:ext cx="542175" cy="542175"/>
          </a:xfrm>
          <a:prstGeom prst="rect">
            <a:avLst/>
          </a:prstGeom>
          <a:noFill/>
          <a:ln>
            <a:noFill/>
          </a:ln>
        </p:spPr>
      </p:pic>
      <p:pic>
        <p:nvPicPr>
          <p:cNvPr id="194" name="Google Shape;194;p31"/>
          <p:cNvPicPr preferRelativeResize="0"/>
          <p:nvPr/>
        </p:nvPicPr>
        <p:blipFill>
          <a:blip r:embed="rId5">
            <a:alphaModFix/>
          </a:blip>
          <a:stretch>
            <a:fillRect/>
          </a:stretch>
        </p:blipFill>
        <p:spPr>
          <a:xfrm>
            <a:off x="121525" y="2913075"/>
            <a:ext cx="542175" cy="542175"/>
          </a:xfrm>
          <a:prstGeom prst="rect">
            <a:avLst/>
          </a:prstGeom>
          <a:noFill/>
          <a:ln>
            <a:noFill/>
          </a:ln>
        </p:spPr>
      </p:pic>
      <p:pic>
        <p:nvPicPr>
          <p:cNvPr id="195" name="Google Shape;195;p31"/>
          <p:cNvPicPr preferRelativeResize="0"/>
          <p:nvPr/>
        </p:nvPicPr>
        <p:blipFill>
          <a:blip r:embed="rId6">
            <a:alphaModFix/>
          </a:blip>
          <a:stretch>
            <a:fillRect/>
          </a:stretch>
        </p:blipFill>
        <p:spPr>
          <a:xfrm>
            <a:off x="121525" y="1908800"/>
            <a:ext cx="542175" cy="542175"/>
          </a:xfrm>
          <a:prstGeom prst="rect">
            <a:avLst/>
          </a:prstGeom>
          <a:noFill/>
          <a:ln>
            <a:noFill/>
          </a:ln>
        </p:spPr>
      </p:pic>
      <p:sp>
        <p:nvSpPr>
          <p:cNvPr id="196" name="Google Shape;196;p31"/>
          <p:cNvSpPr txBox="1"/>
          <p:nvPr/>
        </p:nvSpPr>
        <p:spPr>
          <a:xfrm>
            <a:off x="864250" y="2597975"/>
            <a:ext cx="43086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5B0F00"/>
                </a:solidFill>
                <a:latin typeface="Merriweather"/>
                <a:ea typeface="Merriweather"/>
                <a:cs typeface="Merriweather"/>
                <a:sym typeface="Merriweather"/>
              </a:rPr>
              <a:t>Based on Area under ROC Curve (AUC), LightGBM algorithm has the </a:t>
            </a:r>
            <a:r>
              <a:rPr b="1" lang="en" sz="1600">
                <a:solidFill>
                  <a:srgbClr val="5B0F00"/>
                </a:solidFill>
                <a:latin typeface="Merriweather"/>
                <a:ea typeface="Merriweather"/>
                <a:cs typeface="Merriweather"/>
                <a:sym typeface="Merriweather"/>
              </a:rPr>
              <a:t>highest performance</a:t>
            </a:r>
            <a:r>
              <a:rPr b="1" lang="en" sz="1600">
                <a:solidFill>
                  <a:srgbClr val="5B0F00"/>
                </a:solidFill>
                <a:latin typeface="Merriweather"/>
                <a:ea typeface="Merriweather"/>
                <a:cs typeface="Merriweather"/>
                <a:sym typeface="Merriweather"/>
              </a:rPr>
              <a:t>(AUC = 0.92282)</a:t>
            </a:r>
            <a:endParaRPr/>
          </a:p>
        </p:txBody>
      </p:sp>
      <p:sp>
        <p:nvSpPr>
          <p:cNvPr id="197" name="Google Shape;197;p31"/>
          <p:cNvSpPr txBox="1"/>
          <p:nvPr/>
        </p:nvSpPr>
        <p:spPr>
          <a:xfrm>
            <a:off x="864250" y="3689675"/>
            <a:ext cx="4483800" cy="135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5B0F00"/>
                </a:solidFill>
                <a:latin typeface="Merriweather"/>
                <a:ea typeface="Merriweather"/>
                <a:cs typeface="Merriweather"/>
                <a:sym typeface="Merriweather"/>
              </a:rPr>
              <a:t>The best model, LightGB algorithm,  produces </a:t>
            </a:r>
            <a:r>
              <a:rPr b="1" lang="en" sz="1800">
                <a:solidFill>
                  <a:srgbClr val="CC0000"/>
                </a:solidFill>
                <a:latin typeface="Merriweather"/>
                <a:ea typeface="Merriweather"/>
                <a:cs typeface="Merriweather"/>
                <a:sym typeface="Merriweather"/>
              </a:rPr>
              <a:t>15.4</a:t>
            </a:r>
            <a:r>
              <a:rPr b="1" lang="en" sz="1600">
                <a:solidFill>
                  <a:srgbClr val="CC0000"/>
                </a:solidFill>
                <a:latin typeface="Merriweather"/>
                <a:ea typeface="Merriweather"/>
                <a:cs typeface="Merriweather"/>
                <a:sym typeface="Merriweather"/>
              </a:rPr>
              <a:t>%</a:t>
            </a:r>
            <a:r>
              <a:rPr b="1" lang="en" sz="1600">
                <a:solidFill>
                  <a:srgbClr val="5B0F00"/>
                </a:solidFill>
                <a:latin typeface="Merriweather"/>
                <a:ea typeface="Merriweather"/>
                <a:cs typeface="Merriweather"/>
                <a:sym typeface="Merriweather"/>
              </a:rPr>
              <a:t> higher average customer profit than baseline model, and</a:t>
            </a:r>
            <a:r>
              <a:rPr b="1" lang="en" sz="1800">
                <a:solidFill>
                  <a:srgbClr val="CC0000"/>
                </a:solidFill>
                <a:latin typeface="Merriweather"/>
                <a:ea typeface="Merriweather"/>
                <a:cs typeface="Merriweather"/>
                <a:sym typeface="Merriweather"/>
              </a:rPr>
              <a:t> 200%</a:t>
            </a:r>
            <a:r>
              <a:rPr b="1" lang="en" sz="1600">
                <a:solidFill>
                  <a:srgbClr val="5B0F00"/>
                </a:solidFill>
                <a:latin typeface="Merriweather"/>
                <a:ea typeface="Merriweather"/>
                <a:cs typeface="Merriweather"/>
                <a:sym typeface="Merriweather"/>
              </a:rPr>
              <a:t> higher than without using any algorithm</a:t>
            </a:r>
            <a:endParaRPr b="1" sz="1600">
              <a:solidFill>
                <a:srgbClr val="5B0F00"/>
              </a:solidFill>
              <a:latin typeface="Merriweather"/>
              <a:ea typeface="Merriweather"/>
              <a:cs typeface="Merriweather"/>
              <a:sym typeface="Merriweather"/>
            </a:endParaRPr>
          </a:p>
        </p:txBody>
      </p:sp>
      <p:pic>
        <p:nvPicPr>
          <p:cNvPr id="198" name="Google Shape;198;p31"/>
          <p:cNvPicPr preferRelativeResize="0"/>
          <p:nvPr/>
        </p:nvPicPr>
        <p:blipFill>
          <a:blip r:embed="rId7">
            <a:alphaModFix/>
          </a:blip>
          <a:stretch>
            <a:fillRect/>
          </a:stretch>
        </p:blipFill>
        <p:spPr>
          <a:xfrm>
            <a:off x="121522" y="1153838"/>
            <a:ext cx="542175" cy="542175"/>
          </a:xfrm>
          <a:prstGeom prst="rect">
            <a:avLst/>
          </a:prstGeom>
          <a:noFill/>
          <a:ln>
            <a:noFill/>
          </a:ln>
        </p:spPr>
      </p:pic>
      <p:sp>
        <p:nvSpPr>
          <p:cNvPr id="199" name="Google Shape;199;p31"/>
          <p:cNvSpPr txBox="1"/>
          <p:nvPr/>
        </p:nvSpPr>
        <p:spPr>
          <a:xfrm>
            <a:off x="864250" y="1026700"/>
            <a:ext cx="4308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B0F00"/>
                </a:solidFill>
                <a:latin typeface="Merriweather"/>
                <a:ea typeface="Merriweather"/>
                <a:cs typeface="Merriweather"/>
                <a:sym typeface="Merriweather"/>
              </a:rPr>
              <a:t>P</a:t>
            </a:r>
            <a:r>
              <a:rPr b="1" lang="en" sz="1600">
                <a:solidFill>
                  <a:srgbClr val="5B0F00"/>
                </a:solidFill>
                <a:latin typeface="Merriweather"/>
                <a:ea typeface="Merriweather"/>
                <a:cs typeface="Merriweather"/>
                <a:sym typeface="Merriweather"/>
              </a:rPr>
              <a:t>redicting which customers will make a transaction helps to better campaign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2000"/>
          </a:blip>
          <a:stretch>
            <a:fillRect/>
          </a:stretch>
        </a:blipFill>
      </p:bgPr>
    </p:bg>
    <p:spTree>
      <p:nvGrpSpPr>
        <p:cNvPr id="203" name="Shape 203"/>
        <p:cNvGrpSpPr/>
        <p:nvPr/>
      </p:nvGrpSpPr>
      <p:grpSpPr>
        <a:xfrm>
          <a:off x="0" y="0"/>
          <a:ext cx="0" cy="0"/>
          <a:chOff x="0" y="0"/>
          <a:chExt cx="0" cy="0"/>
        </a:xfrm>
      </p:grpSpPr>
      <p:sp>
        <p:nvSpPr>
          <p:cNvPr id="204" name="Google Shape;204;p32"/>
          <p:cNvSpPr/>
          <p:nvPr/>
        </p:nvSpPr>
        <p:spPr>
          <a:xfrm>
            <a:off x="0" y="1312050"/>
            <a:ext cx="9144000" cy="3424200"/>
          </a:xfrm>
          <a:prstGeom prst="rect">
            <a:avLst/>
          </a:prstGeom>
          <a:solidFill>
            <a:srgbClr val="63393F">
              <a:alpha val="620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5" name="Google Shape;205;p32"/>
          <p:cNvSpPr txBox="1"/>
          <p:nvPr/>
        </p:nvSpPr>
        <p:spPr>
          <a:xfrm>
            <a:off x="2982450" y="477550"/>
            <a:ext cx="34839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3000" u="none" cap="none" strike="noStrike">
                <a:solidFill>
                  <a:srgbClr val="660000"/>
                </a:solidFill>
                <a:latin typeface="Lora"/>
                <a:ea typeface="Lora"/>
                <a:cs typeface="Lora"/>
                <a:sym typeface="Lora"/>
              </a:rPr>
              <a:t>Project Overview</a:t>
            </a:r>
            <a:endParaRPr b="1" i="0" sz="3000" u="none" cap="none" strike="noStrike">
              <a:solidFill>
                <a:srgbClr val="660000"/>
              </a:solidFill>
              <a:latin typeface="Lora"/>
              <a:ea typeface="Lora"/>
              <a:cs typeface="Lora"/>
              <a:sym typeface="Lora"/>
            </a:endParaRPr>
          </a:p>
        </p:txBody>
      </p:sp>
      <p:sp>
        <p:nvSpPr>
          <p:cNvPr id="206" name="Google Shape;206;p32"/>
          <p:cNvSpPr txBox="1"/>
          <p:nvPr/>
        </p:nvSpPr>
        <p:spPr>
          <a:xfrm>
            <a:off x="1513725" y="1922275"/>
            <a:ext cx="118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3F3F3"/>
                </a:solidFill>
                <a:latin typeface="Lora"/>
                <a:ea typeface="Lora"/>
                <a:cs typeface="Lora"/>
                <a:sym typeface="Lora"/>
              </a:rPr>
              <a:t>Goal</a:t>
            </a:r>
            <a:endParaRPr b="1" sz="3200">
              <a:solidFill>
                <a:srgbClr val="F3F3F3"/>
              </a:solidFill>
              <a:latin typeface="Lora"/>
              <a:ea typeface="Lora"/>
              <a:cs typeface="Lora"/>
              <a:sym typeface="Lora"/>
            </a:endParaRPr>
          </a:p>
        </p:txBody>
      </p:sp>
      <p:sp>
        <p:nvSpPr>
          <p:cNvPr id="207" name="Google Shape;207;p32"/>
          <p:cNvSpPr txBox="1"/>
          <p:nvPr/>
        </p:nvSpPr>
        <p:spPr>
          <a:xfrm>
            <a:off x="2696325" y="1845175"/>
            <a:ext cx="645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F3F3F3"/>
                </a:solidFill>
                <a:latin typeface="Lora Regular"/>
                <a:ea typeface="Lora Regular"/>
                <a:cs typeface="Lora Regular"/>
                <a:sym typeface="Lora Regular"/>
              </a:rPr>
              <a:t>Discover the best approach to predict which customers will make a transaction in the future</a:t>
            </a:r>
            <a:endParaRPr sz="2400">
              <a:solidFill>
                <a:srgbClr val="F3F3F3"/>
              </a:solidFill>
              <a:latin typeface="Lora Regular"/>
              <a:ea typeface="Lora Regular"/>
              <a:cs typeface="Lora Regular"/>
              <a:sym typeface="Lora Regular"/>
            </a:endParaRPr>
          </a:p>
        </p:txBody>
      </p:sp>
      <p:sp>
        <p:nvSpPr>
          <p:cNvPr id="208" name="Google Shape;208;p32"/>
          <p:cNvSpPr txBox="1"/>
          <p:nvPr/>
        </p:nvSpPr>
        <p:spPr>
          <a:xfrm>
            <a:off x="1513725" y="3238750"/>
            <a:ext cx="118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3F3F3"/>
                </a:solidFill>
                <a:latin typeface="Lora"/>
                <a:ea typeface="Lora"/>
                <a:cs typeface="Lora"/>
                <a:sym typeface="Lora"/>
              </a:rPr>
              <a:t>Data</a:t>
            </a:r>
            <a:endParaRPr b="1" sz="3200">
              <a:solidFill>
                <a:srgbClr val="F3F3F3"/>
              </a:solidFill>
              <a:latin typeface="Lora"/>
              <a:ea typeface="Lora"/>
              <a:cs typeface="Lora"/>
              <a:sym typeface="Lora"/>
            </a:endParaRPr>
          </a:p>
        </p:txBody>
      </p:sp>
      <p:sp>
        <p:nvSpPr>
          <p:cNvPr id="209" name="Google Shape;209;p32"/>
          <p:cNvSpPr txBox="1"/>
          <p:nvPr/>
        </p:nvSpPr>
        <p:spPr>
          <a:xfrm>
            <a:off x="2696325" y="3146350"/>
            <a:ext cx="5813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F3F3F3"/>
                </a:solidFill>
                <a:latin typeface="Lora Regular"/>
                <a:ea typeface="Lora Regular"/>
                <a:cs typeface="Lora Regular"/>
                <a:sym typeface="Lora Regular"/>
              </a:rPr>
              <a:t>De-identified historical customer data with</a:t>
            </a:r>
            <a:endParaRPr sz="2100">
              <a:solidFill>
                <a:srgbClr val="F3F3F3"/>
              </a:solidFill>
              <a:latin typeface="Lora Regular"/>
              <a:ea typeface="Lora Regular"/>
              <a:cs typeface="Lora Regular"/>
              <a:sym typeface="Lora Regular"/>
            </a:endParaRPr>
          </a:p>
          <a:p>
            <a:pPr indent="0" lvl="0" marL="0" rtl="0" algn="l">
              <a:spcBef>
                <a:spcPts val="0"/>
              </a:spcBef>
              <a:spcAft>
                <a:spcPts val="0"/>
              </a:spcAft>
              <a:buNone/>
            </a:pPr>
            <a:r>
              <a:rPr lang="en" sz="2300">
                <a:solidFill>
                  <a:srgbClr val="F3F3F3"/>
                </a:solidFill>
                <a:latin typeface="Lora Regular"/>
                <a:ea typeface="Lora Regular"/>
                <a:cs typeface="Lora Regular"/>
                <a:sym typeface="Lora Regular"/>
              </a:rPr>
              <a:t>200</a:t>
            </a:r>
            <a:r>
              <a:rPr lang="en" sz="2100">
                <a:solidFill>
                  <a:srgbClr val="F3F3F3"/>
                </a:solidFill>
                <a:latin typeface="Lora Regular"/>
                <a:ea typeface="Lora Regular"/>
                <a:cs typeface="Lora Regular"/>
                <a:sym typeface="Lora Regular"/>
              </a:rPr>
              <a:t> predictor variables and </a:t>
            </a:r>
            <a:r>
              <a:rPr lang="en" sz="2300">
                <a:solidFill>
                  <a:srgbClr val="F3F3F3"/>
                </a:solidFill>
                <a:latin typeface="Lora Regular"/>
                <a:ea typeface="Lora Regular"/>
                <a:cs typeface="Lora Regular"/>
                <a:sym typeface="Lora Regular"/>
              </a:rPr>
              <a:t>1 </a:t>
            </a:r>
            <a:r>
              <a:rPr lang="en" sz="2100">
                <a:solidFill>
                  <a:srgbClr val="F3F3F3"/>
                </a:solidFill>
                <a:latin typeface="Lora Regular"/>
                <a:ea typeface="Lora Regular"/>
                <a:cs typeface="Lora Regular"/>
                <a:sym typeface="Lora Regular"/>
              </a:rPr>
              <a:t>target variable</a:t>
            </a:r>
            <a:endParaRPr sz="2100">
              <a:solidFill>
                <a:srgbClr val="F3F3F3"/>
              </a:solidFill>
              <a:latin typeface="Lora Regular"/>
              <a:ea typeface="Lora Regular"/>
              <a:cs typeface="Lora Regular"/>
              <a:sym typeface="Lora Regular"/>
            </a:endParaRPr>
          </a:p>
        </p:txBody>
      </p:sp>
      <p:pic>
        <p:nvPicPr>
          <p:cNvPr descr="A close up of a logo&#10;&#10;Description generated with very high confidence" id="210" name="Google Shape;210;p32"/>
          <p:cNvPicPr preferRelativeResize="0"/>
          <p:nvPr/>
        </p:nvPicPr>
        <p:blipFill rotWithShape="1">
          <a:blip r:embed="rId4">
            <a:alphaModFix/>
          </a:blip>
          <a:srcRect b="0" l="0" r="0" t="0"/>
          <a:stretch/>
        </p:blipFill>
        <p:spPr>
          <a:xfrm>
            <a:off x="548427" y="1845175"/>
            <a:ext cx="831300" cy="831300"/>
          </a:xfrm>
          <a:prstGeom prst="rect">
            <a:avLst/>
          </a:prstGeom>
          <a:noFill/>
          <a:ln>
            <a:noFill/>
          </a:ln>
        </p:spPr>
      </p:pic>
      <p:pic>
        <p:nvPicPr>
          <p:cNvPr id="211" name="Google Shape;211;p32"/>
          <p:cNvPicPr preferRelativeResize="0"/>
          <p:nvPr/>
        </p:nvPicPr>
        <p:blipFill>
          <a:blip r:embed="rId5">
            <a:alphaModFix/>
          </a:blip>
          <a:stretch>
            <a:fillRect/>
          </a:stretch>
        </p:blipFill>
        <p:spPr>
          <a:xfrm>
            <a:off x="548425" y="3161650"/>
            <a:ext cx="831300" cy="831300"/>
          </a:xfrm>
          <a:prstGeom prst="rect">
            <a:avLst/>
          </a:prstGeom>
          <a:noFill/>
          <a:ln>
            <a:noFill/>
          </a:ln>
        </p:spPr>
      </p:pic>
      <p:sp>
        <p:nvSpPr>
          <p:cNvPr id="212" name="Google Shape;212;p3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50101">
            <a:alpha val="6700"/>
          </a:srgbClr>
        </a:solidFill>
      </p:bgPr>
    </p:bg>
    <p:spTree>
      <p:nvGrpSpPr>
        <p:cNvPr id="216" name="Shape 216"/>
        <p:cNvGrpSpPr/>
        <p:nvPr/>
      </p:nvGrpSpPr>
      <p:grpSpPr>
        <a:xfrm>
          <a:off x="0" y="0"/>
          <a:ext cx="0" cy="0"/>
          <a:chOff x="0" y="0"/>
          <a:chExt cx="0" cy="0"/>
        </a:xfrm>
      </p:grpSpPr>
      <p:sp>
        <p:nvSpPr>
          <p:cNvPr id="217" name="Google Shape;217;p33"/>
          <p:cNvSpPr txBox="1"/>
          <p:nvPr/>
        </p:nvSpPr>
        <p:spPr>
          <a:xfrm>
            <a:off x="227027" y="477488"/>
            <a:ext cx="24807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100" u="none" cap="none" strike="noStrike">
                <a:solidFill>
                  <a:srgbClr val="F3F3F3"/>
                </a:solidFill>
                <a:latin typeface="Lora"/>
                <a:ea typeface="Lora"/>
                <a:cs typeface="Lora"/>
                <a:sym typeface="Lora"/>
              </a:rPr>
              <a:t>Project Overview</a:t>
            </a:r>
            <a:endParaRPr b="1" i="0" sz="2100" u="none" cap="none" strike="noStrike">
              <a:solidFill>
                <a:schemeClr val="dk1"/>
              </a:solidFill>
              <a:latin typeface="Lora"/>
              <a:ea typeface="Lora"/>
              <a:cs typeface="Lora"/>
              <a:sym typeface="Lora"/>
            </a:endParaRPr>
          </a:p>
        </p:txBody>
      </p:sp>
      <p:sp>
        <p:nvSpPr>
          <p:cNvPr id="218" name="Google Shape;218;p33"/>
          <p:cNvSpPr txBox="1"/>
          <p:nvPr/>
        </p:nvSpPr>
        <p:spPr>
          <a:xfrm>
            <a:off x="2865900" y="223400"/>
            <a:ext cx="371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660000"/>
                </a:solidFill>
                <a:latin typeface="Lora"/>
                <a:ea typeface="Lora"/>
                <a:cs typeface="Lora"/>
                <a:sym typeface="Lora"/>
              </a:rPr>
              <a:t>Analysis Process</a:t>
            </a:r>
            <a:endParaRPr b="1" sz="3000">
              <a:solidFill>
                <a:srgbClr val="660000"/>
              </a:solidFill>
              <a:latin typeface="Lora"/>
              <a:ea typeface="Lora"/>
              <a:cs typeface="Lora"/>
              <a:sym typeface="Lora"/>
            </a:endParaRPr>
          </a:p>
        </p:txBody>
      </p:sp>
      <p:sp>
        <p:nvSpPr>
          <p:cNvPr id="219" name="Google Shape;219;p33"/>
          <p:cNvSpPr/>
          <p:nvPr/>
        </p:nvSpPr>
        <p:spPr>
          <a:xfrm rot="5400000">
            <a:off x="1511810" y="3016119"/>
            <a:ext cx="413700" cy="223800"/>
          </a:xfrm>
          <a:prstGeom prst="rightArrow">
            <a:avLst>
              <a:gd fmla="val 50000" name="adj1"/>
              <a:gd fmla="val 50000" name="adj2"/>
            </a:avLst>
          </a:prstGeom>
          <a:solidFill>
            <a:srgbClr val="850101">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20" name="Google Shape;220;p33"/>
          <p:cNvSpPr/>
          <p:nvPr/>
        </p:nvSpPr>
        <p:spPr>
          <a:xfrm>
            <a:off x="571500" y="996950"/>
            <a:ext cx="2294400" cy="1825500"/>
          </a:xfrm>
          <a:prstGeom prst="roundRect">
            <a:avLst>
              <a:gd fmla="val 16667" name="adj"/>
            </a:avLst>
          </a:prstGeom>
          <a:solidFill>
            <a:srgbClr val="850101">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3F3F3"/>
              </a:solidFill>
            </a:endParaRPr>
          </a:p>
        </p:txBody>
      </p:sp>
      <p:sp>
        <p:nvSpPr>
          <p:cNvPr id="221" name="Google Shape;221;p33"/>
          <p:cNvSpPr txBox="1"/>
          <p:nvPr/>
        </p:nvSpPr>
        <p:spPr>
          <a:xfrm>
            <a:off x="571500" y="1187234"/>
            <a:ext cx="2294400" cy="147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solidFill>
                  <a:srgbClr val="F3F3F3"/>
                </a:solidFill>
                <a:latin typeface="Lora Regular"/>
                <a:ea typeface="Lora Regular"/>
                <a:cs typeface="Lora Regular"/>
                <a:sym typeface="Lora Regular"/>
              </a:rPr>
              <a:t>Transforming the raw data into features that better represent the underlying problem to the predictive models</a:t>
            </a:r>
            <a:endParaRPr sz="1500">
              <a:solidFill>
                <a:srgbClr val="F3F3F3"/>
              </a:solidFill>
              <a:latin typeface="Lora Regular"/>
              <a:ea typeface="Lora Regular"/>
              <a:cs typeface="Lora Regular"/>
              <a:sym typeface="Lora Regular"/>
            </a:endParaRPr>
          </a:p>
        </p:txBody>
      </p:sp>
      <p:sp>
        <p:nvSpPr>
          <p:cNvPr id="222" name="Google Shape;222;p33"/>
          <p:cNvSpPr/>
          <p:nvPr/>
        </p:nvSpPr>
        <p:spPr>
          <a:xfrm rot="5400000">
            <a:off x="4367701" y="3020774"/>
            <a:ext cx="408600" cy="214500"/>
          </a:xfrm>
          <a:prstGeom prst="rightArrow">
            <a:avLst>
              <a:gd fmla="val 50000" name="adj1"/>
              <a:gd fmla="val 50000" name="adj2"/>
            </a:avLst>
          </a:prstGeom>
          <a:solidFill>
            <a:srgbClr val="850101">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23" name="Google Shape;223;p33"/>
          <p:cNvSpPr/>
          <p:nvPr/>
        </p:nvSpPr>
        <p:spPr>
          <a:xfrm>
            <a:off x="3395850" y="996950"/>
            <a:ext cx="2294400" cy="1825500"/>
          </a:xfrm>
          <a:prstGeom prst="roundRect">
            <a:avLst>
              <a:gd fmla="val 16667" name="adj"/>
            </a:avLst>
          </a:prstGeom>
          <a:solidFill>
            <a:srgbClr val="850101">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3F3F3"/>
              </a:solidFill>
            </a:endParaRPr>
          </a:p>
        </p:txBody>
      </p:sp>
      <p:sp>
        <p:nvSpPr>
          <p:cNvPr id="224" name="Google Shape;224;p33"/>
          <p:cNvSpPr txBox="1"/>
          <p:nvPr/>
        </p:nvSpPr>
        <p:spPr>
          <a:xfrm>
            <a:off x="3366900" y="1224356"/>
            <a:ext cx="23523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3F3F3"/>
                </a:solidFill>
                <a:latin typeface="Lora Regular"/>
                <a:ea typeface="Lora Regular"/>
                <a:cs typeface="Lora Regular"/>
                <a:sym typeface="Lora Regular"/>
              </a:rPr>
              <a:t>Designing a predictive model that has the best performance</a:t>
            </a:r>
            <a:endParaRPr sz="1800">
              <a:solidFill>
                <a:srgbClr val="F3F3F3"/>
              </a:solidFill>
              <a:latin typeface="Lora Regular"/>
              <a:ea typeface="Lora Regular"/>
              <a:cs typeface="Lora Regular"/>
              <a:sym typeface="Lora Regular"/>
            </a:endParaRPr>
          </a:p>
        </p:txBody>
      </p:sp>
      <p:sp>
        <p:nvSpPr>
          <p:cNvPr id="225" name="Google Shape;225;p33"/>
          <p:cNvSpPr txBox="1"/>
          <p:nvPr/>
        </p:nvSpPr>
        <p:spPr>
          <a:xfrm>
            <a:off x="739898" y="3669575"/>
            <a:ext cx="19575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5B0F00"/>
                </a:solidFill>
                <a:latin typeface="Lora"/>
                <a:ea typeface="Lora"/>
                <a:cs typeface="Lora"/>
                <a:sym typeface="Lora"/>
              </a:rPr>
              <a:t>Feature Engineering</a:t>
            </a:r>
            <a:endParaRPr b="1" sz="2300">
              <a:solidFill>
                <a:srgbClr val="5B0F00"/>
              </a:solidFill>
              <a:latin typeface="Lora"/>
              <a:ea typeface="Lora"/>
              <a:cs typeface="Lora"/>
              <a:sym typeface="Lora"/>
            </a:endParaRPr>
          </a:p>
        </p:txBody>
      </p:sp>
      <p:sp>
        <p:nvSpPr>
          <p:cNvPr id="226" name="Google Shape;226;p33"/>
          <p:cNvSpPr txBox="1"/>
          <p:nvPr/>
        </p:nvSpPr>
        <p:spPr>
          <a:xfrm>
            <a:off x="3741289" y="3654270"/>
            <a:ext cx="1661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5B0F00"/>
                </a:solidFill>
                <a:latin typeface="Lora"/>
                <a:ea typeface="Lora"/>
                <a:cs typeface="Lora"/>
                <a:sym typeface="Lora"/>
              </a:rPr>
              <a:t>Model</a:t>
            </a:r>
            <a:endParaRPr b="1" sz="2400">
              <a:solidFill>
                <a:srgbClr val="5B0F00"/>
              </a:solidFill>
              <a:latin typeface="Lora"/>
              <a:ea typeface="Lora"/>
              <a:cs typeface="Lora"/>
              <a:sym typeface="Lora"/>
            </a:endParaRPr>
          </a:p>
          <a:p>
            <a:pPr indent="0" lvl="0" marL="0" rtl="0" algn="ctr">
              <a:spcBef>
                <a:spcPts val="0"/>
              </a:spcBef>
              <a:spcAft>
                <a:spcPts val="0"/>
              </a:spcAft>
              <a:buNone/>
            </a:pPr>
            <a:r>
              <a:rPr b="1" lang="en" sz="2400">
                <a:solidFill>
                  <a:srgbClr val="5B0F00"/>
                </a:solidFill>
                <a:latin typeface="Lora"/>
                <a:ea typeface="Lora"/>
                <a:cs typeface="Lora"/>
                <a:sym typeface="Lora"/>
              </a:rPr>
              <a:t>Selection</a:t>
            </a:r>
            <a:endParaRPr b="1" sz="2400">
              <a:solidFill>
                <a:srgbClr val="5B0F00"/>
              </a:solidFill>
              <a:latin typeface="Lora"/>
              <a:ea typeface="Lora"/>
              <a:cs typeface="Lora"/>
              <a:sym typeface="Lora"/>
            </a:endParaRPr>
          </a:p>
        </p:txBody>
      </p:sp>
      <p:sp>
        <p:nvSpPr>
          <p:cNvPr id="227" name="Google Shape;227;p33"/>
          <p:cNvSpPr txBox="1"/>
          <p:nvPr>
            <p:ph idx="12" type="sldNum"/>
          </p:nvPr>
        </p:nvSpPr>
        <p:spPr>
          <a:xfrm>
            <a:off x="7164089" y="4700103"/>
            <a:ext cx="1448400" cy="2562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sz="600"/>
              <a:t>‹#›</a:t>
            </a:fld>
            <a:endParaRPr sz="600"/>
          </a:p>
        </p:txBody>
      </p:sp>
      <p:sp>
        <p:nvSpPr>
          <p:cNvPr id="228" name="Google Shape;228;p33"/>
          <p:cNvSpPr/>
          <p:nvPr/>
        </p:nvSpPr>
        <p:spPr>
          <a:xfrm rot="5400000">
            <a:off x="7221001" y="3020774"/>
            <a:ext cx="408600" cy="214500"/>
          </a:xfrm>
          <a:prstGeom prst="rightArrow">
            <a:avLst>
              <a:gd fmla="val 50000" name="adj1"/>
              <a:gd fmla="val 50000" name="adj2"/>
            </a:avLst>
          </a:prstGeom>
          <a:solidFill>
            <a:srgbClr val="850101">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29" name="Google Shape;229;p33"/>
          <p:cNvSpPr/>
          <p:nvPr/>
        </p:nvSpPr>
        <p:spPr>
          <a:xfrm>
            <a:off x="6249150" y="996950"/>
            <a:ext cx="2294400" cy="1825500"/>
          </a:xfrm>
          <a:prstGeom prst="roundRect">
            <a:avLst>
              <a:gd fmla="val 16667" name="adj"/>
            </a:avLst>
          </a:prstGeom>
          <a:solidFill>
            <a:srgbClr val="850101">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3F3F3"/>
              </a:solidFill>
            </a:endParaRPr>
          </a:p>
        </p:txBody>
      </p:sp>
      <p:sp>
        <p:nvSpPr>
          <p:cNvPr id="230" name="Google Shape;230;p33"/>
          <p:cNvSpPr txBox="1"/>
          <p:nvPr/>
        </p:nvSpPr>
        <p:spPr>
          <a:xfrm>
            <a:off x="6220200" y="1224350"/>
            <a:ext cx="23922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3F3F3"/>
                </a:solidFill>
                <a:latin typeface="Lora Regular"/>
                <a:ea typeface="Lora Regular"/>
                <a:cs typeface="Lora Regular"/>
                <a:sym typeface="Lora Regular"/>
              </a:rPr>
              <a:t>Converting a predicted probability into a class label</a:t>
            </a:r>
            <a:endParaRPr sz="1800">
              <a:solidFill>
                <a:srgbClr val="F3F3F3"/>
              </a:solidFill>
              <a:latin typeface="Lora Regular"/>
              <a:ea typeface="Lora Regular"/>
              <a:cs typeface="Lora Regular"/>
              <a:sym typeface="Lora Regular"/>
            </a:endParaRPr>
          </a:p>
        </p:txBody>
      </p:sp>
      <p:sp>
        <p:nvSpPr>
          <p:cNvPr id="231" name="Google Shape;231;p33"/>
          <p:cNvSpPr txBox="1"/>
          <p:nvPr/>
        </p:nvSpPr>
        <p:spPr>
          <a:xfrm>
            <a:off x="6516901" y="3654275"/>
            <a:ext cx="1816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5B0F00"/>
                </a:solidFill>
                <a:latin typeface="Lora"/>
                <a:ea typeface="Lora"/>
                <a:cs typeface="Lora"/>
                <a:sym typeface="Lora"/>
              </a:rPr>
              <a:t>Threshold</a:t>
            </a:r>
            <a:endParaRPr b="1" sz="2400">
              <a:solidFill>
                <a:srgbClr val="5B0F00"/>
              </a:solidFill>
              <a:latin typeface="Lora"/>
              <a:ea typeface="Lora"/>
              <a:cs typeface="Lora"/>
              <a:sym typeface="Lora"/>
            </a:endParaRPr>
          </a:p>
          <a:p>
            <a:pPr indent="0" lvl="0" marL="0" rtl="0" algn="ctr">
              <a:spcBef>
                <a:spcPts val="0"/>
              </a:spcBef>
              <a:spcAft>
                <a:spcPts val="0"/>
              </a:spcAft>
              <a:buNone/>
            </a:pPr>
            <a:r>
              <a:rPr b="1" lang="en" sz="2400">
                <a:solidFill>
                  <a:srgbClr val="5B0F00"/>
                </a:solidFill>
                <a:latin typeface="Lora"/>
                <a:ea typeface="Lora"/>
                <a:cs typeface="Lora"/>
                <a:sym typeface="Lora"/>
              </a:rPr>
              <a:t>Selection</a:t>
            </a:r>
            <a:endParaRPr b="1" sz="2400">
              <a:solidFill>
                <a:srgbClr val="5B0F00"/>
              </a:solidFill>
              <a:latin typeface="Lora"/>
              <a:ea typeface="Lora"/>
              <a:cs typeface="Lora"/>
              <a:sym typeface="Lo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50101">
            <a:alpha val="6700"/>
          </a:srgbClr>
        </a:solidFill>
      </p:bgPr>
    </p:bg>
    <p:spTree>
      <p:nvGrpSpPr>
        <p:cNvPr id="235" name="Shape 235"/>
        <p:cNvGrpSpPr/>
        <p:nvPr/>
      </p:nvGrpSpPr>
      <p:grpSpPr>
        <a:xfrm>
          <a:off x="0" y="0"/>
          <a:ext cx="0" cy="0"/>
          <a:chOff x="0" y="0"/>
          <a:chExt cx="0" cy="0"/>
        </a:xfrm>
      </p:grpSpPr>
      <p:sp>
        <p:nvSpPr>
          <p:cNvPr id="236" name="Google Shape;236;p34"/>
          <p:cNvSpPr txBox="1"/>
          <p:nvPr/>
        </p:nvSpPr>
        <p:spPr>
          <a:xfrm>
            <a:off x="227027" y="477488"/>
            <a:ext cx="24807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100" u="none" cap="none" strike="noStrike">
                <a:solidFill>
                  <a:srgbClr val="F3F3F3"/>
                </a:solidFill>
                <a:latin typeface="Lora"/>
                <a:ea typeface="Lora"/>
                <a:cs typeface="Lora"/>
                <a:sym typeface="Lora"/>
              </a:rPr>
              <a:t>Project Overview</a:t>
            </a:r>
            <a:endParaRPr b="1" i="0" sz="2100" u="none" cap="none" strike="noStrike">
              <a:solidFill>
                <a:schemeClr val="dk1"/>
              </a:solidFill>
              <a:latin typeface="Lora"/>
              <a:ea typeface="Lora"/>
              <a:cs typeface="Lora"/>
              <a:sym typeface="Lora"/>
            </a:endParaRPr>
          </a:p>
        </p:txBody>
      </p:sp>
      <p:sp>
        <p:nvSpPr>
          <p:cNvPr id="237" name="Google Shape;237;p34"/>
          <p:cNvSpPr txBox="1"/>
          <p:nvPr/>
        </p:nvSpPr>
        <p:spPr>
          <a:xfrm>
            <a:off x="2865900" y="223400"/>
            <a:ext cx="371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660000"/>
                </a:solidFill>
                <a:latin typeface="Lora"/>
                <a:ea typeface="Lora"/>
                <a:cs typeface="Lora"/>
                <a:sym typeface="Lora"/>
              </a:rPr>
              <a:t>Analysis Process</a:t>
            </a:r>
            <a:endParaRPr b="1" sz="3000">
              <a:solidFill>
                <a:srgbClr val="660000"/>
              </a:solidFill>
              <a:latin typeface="Lora"/>
              <a:ea typeface="Lora"/>
              <a:cs typeface="Lora"/>
              <a:sym typeface="Lora"/>
            </a:endParaRPr>
          </a:p>
        </p:txBody>
      </p:sp>
      <p:sp>
        <p:nvSpPr>
          <p:cNvPr id="238" name="Google Shape;238;p34"/>
          <p:cNvSpPr/>
          <p:nvPr/>
        </p:nvSpPr>
        <p:spPr>
          <a:xfrm rot="5400000">
            <a:off x="1511810" y="3016119"/>
            <a:ext cx="413700" cy="223800"/>
          </a:xfrm>
          <a:prstGeom prst="right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39" name="Google Shape;239;p34"/>
          <p:cNvSpPr/>
          <p:nvPr/>
        </p:nvSpPr>
        <p:spPr>
          <a:xfrm>
            <a:off x="571500" y="996950"/>
            <a:ext cx="2294400" cy="18255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3F3F3"/>
              </a:solidFill>
            </a:endParaRPr>
          </a:p>
        </p:txBody>
      </p:sp>
      <p:sp>
        <p:nvSpPr>
          <p:cNvPr id="240" name="Google Shape;240;p34"/>
          <p:cNvSpPr txBox="1"/>
          <p:nvPr/>
        </p:nvSpPr>
        <p:spPr>
          <a:xfrm>
            <a:off x="571500" y="1187234"/>
            <a:ext cx="2294400" cy="147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solidFill>
                  <a:srgbClr val="F3F3F3"/>
                </a:solidFill>
                <a:latin typeface="Lora Regular"/>
                <a:ea typeface="Lora Regular"/>
                <a:cs typeface="Lora Regular"/>
                <a:sym typeface="Lora Regular"/>
              </a:rPr>
              <a:t>Transforming the raw data into features that better represent the underlying problem to the predictive models</a:t>
            </a:r>
            <a:endParaRPr sz="1500">
              <a:solidFill>
                <a:srgbClr val="F3F3F3"/>
              </a:solidFill>
              <a:latin typeface="Lora Regular"/>
              <a:ea typeface="Lora Regular"/>
              <a:cs typeface="Lora Regular"/>
              <a:sym typeface="Lora Regular"/>
            </a:endParaRPr>
          </a:p>
        </p:txBody>
      </p:sp>
      <p:sp>
        <p:nvSpPr>
          <p:cNvPr id="241" name="Google Shape;241;p34"/>
          <p:cNvSpPr/>
          <p:nvPr/>
        </p:nvSpPr>
        <p:spPr>
          <a:xfrm rot="5400000">
            <a:off x="4367701" y="3020774"/>
            <a:ext cx="408600" cy="2145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42" name="Google Shape;242;p34"/>
          <p:cNvSpPr/>
          <p:nvPr/>
        </p:nvSpPr>
        <p:spPr>
          <a:xfrm>
            <a:off x="3395850" y="996950"/>
            <a:ext cx="2294400" cy="18255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3F3F3"/>
              </a:solidFill>
            </a:endParaRPr>
          </a:p>
        </p:txBody>
      </p:sp>
      <p:sp>
        <p:nvSpPr>
          <p:cNvPr id="243" name="Google Shape;243;p34"/>
          <p:cNvSpPr txBox="1"/>
          <p:nvPr/>
        </p:nvSpPr>
        <p:spPr>
          <a:xfrm>
            <a:off x="3366900" y="1224356"/>
            <a:ext cx="23523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3F3F3"/>
                </a:solidFill>
                <a:latin typeface="Lora Regular"/>
                <a:ea typeface="Lora Regular"/>
                <a:cs typeface="Lora Regular"/>
                <a:sym typeface="Lora Regular"/>
              </a:rPr>
              <a:t>Designing a predictive model that has the best performance</a:t>
            </a:r>
            <a:endParaRPr sz="1800">
              <a:solidFill>
                <a:srgbClr val="F3F3F3"/>
              </a:solidFill>
              <a:latin typeface="Lora Regular"/>
              <a:ea typeface="Lora Regular"/>
              <a:cs typeface="Lora Regular"/>
              <a:sym typeface="Lora Regular"/>
            </a:endParaRPr>
          </a:p>
        </p:txBody>
      </p:sp>
      <p:sp>
        <p:nvSpPr>
          <p:cNvPr id="244" name="Google Shape;244;p34"/>
          <p:cNvSpPr txBox="1"/>
          <p:nvPr/>
        </p:nvSpPr>
        <p:spPr>
          <a:xfrm>
            <a:off x="739898" y="3669575"/>
            <a:ext cx="19575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CC0000"/>
                </a:solidFill>
                <a:latin typeface="Lora"/>
                <a:ea typeface="Lora"/>
                <a:cs typeface="Lora"/>
                <a:sym typeface="Lora"/>
              </a:rPr>
              <a:t>Feature Engineering</a:t>
            </a:r>
            <a:endParaRPr b="1" sz="2300">
              <a:solidFill>
                <a:srgbClr val="CC0000"/>
              </a:solidFill>
              <a:latin typeface="Lora"/>
              <a:ea typeface="Lora"/>
              <a:cs typeface="Lora"/>
              <a:sym typeface="Lora"/>
            </a:endParaRPr>
          </a:p>
        </p:txBody>
      </p:sp>
      <p:sp>
        <p:nvSpPr>
          <p:cNvPr id="245" name="Google Shape;245;p34"/>
          <p:cNvSpPr txBox="1"/>
          <p:nvPr/>
        </p:nvSpPr>
        <p:spPr>
          <a:xfrm>
            <a:off x="3741289" y="3654270"/>
            <a:ext cx="1661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B7B7B7"/>
                </a:solidFill>
                <a:latin typeface="Lora"/>
                <a:ea typeface="Lora"/>
                <a:cs typeface="Lora"/>
                <a:sym typeface="Lora"/>
              </a:rPr>
              <a:t>Model</a:t>
            </a:r>
            <a:endParaRPr b="1" sz="2400">
              <a:solidFill>
                <a:srgbClr val="B7B7B7"/>
              </a:solidFill>
              <a:latin typeface="Lora"/>
              <a:ea typeface="Lora"/>
              <a:cs typeface="Lora"/>
              <a:sym typeface="Lora"/>
            </a:endParaRPr>
          </a:p>
          <a:p>
            <a:pPr indent="0" lvl="0" marL="0" rtl="0" algn="ctr">
              <a:spcBef>
                <a:spcPts val="0"/>
              </a:spcBef>
              <a:spcAft>
                <a:spcPts val="0"/>
              </a:spcAft>
              <a:buNone/>
            </a:pPr>
            <a:r>
              <a:rPr b="1" lang="en" sz="2400">
                <a:solidFill>
                  <a:srgbClr val="B7B7B7"/>
                </a:solidFill>
                <a:latin typeface="Lora"/>
                <a:ea typeface="Lora"/>
                <a:cs typeface="Lora"/>
                <a:sym typeface="Lora"/>
              </a:rPr>
              <a:t>Selection</a:t>
            </a:r>
            <a:endParaRPr b="1" sz="2400">
              <a:solidFill>
                <a:srgbClr val="B7B7B7"/>
              </a:solidFill>
              <a:latin typeface="Lora"/>
              <a:ea typeface="Lora"/>
              <a:cs typeface="Lora"/>
              <a:sym typeface="Lora"/>
            </a:endParaRPr>
          </a:p>
        </p:txBody>
      </p:sp>
      <p:sp>
        <p:nvSpPr>
          <p:cNvPr id="246" name="Google Shape;246;p34"/>
          <p:cNvSpPr txBox="1"/>
          <p:nvPr>
            <p:ph idx="12" type="sldNum"/>
          </p:nvPr>
        </p:nvSpPr>
        <p:spPr>
          <a:xfrm>
            <a:off x="7164089" y="4700103"/>
            <a:ext cx="1448400" cy="2562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sz="600"/>
              <a:t>‹#›</a:t>
            </a:fld>
            <a:endParaRPr sz="600"/>
          </a:p>
        </p:txBody>
      </p:sp>
      <p:sp>
        <p:nvSpPr>
          <p:cNvPr id="247" name="Google Shape;247;p34"/>
          <p:cNvSpPr/>
          <p:nvPr/>
        </p:nvSpPr>
        <p:spPr>
          <a:xfrm rot="5400000">
            <a:off x="7221001" y="3020774"/>
            <a:ext cx="408600" cy="2145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48" name="Google Shape;248;p34"/>
          <p:cNvSpPr/>
          <p:nvPr/>
        </p:nvSpPr>
        <p:spPr>
          <a:xfrm>
            <a:off x="6249150" y="996950"/>
            <a:ext cx="2294400" cy="18255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3F3F3"/>
              </a:solidFill>
            </a:endParaRPr>
          </a:p>
        </p:txBody>
      </p:sp>
      <p:sp>
        <p:nvSpPr>
          <p:cNvPr id="249" name="Google Shape;249;p34"/>
          <p:cNvSpPr txBox="1"/>
          <p:nvPr/>
        </p:nvSpPr>
        <p:spPr>
          <a:xfrm>
            <a:off x="6220200" y="1224350"/>
            <a:ext cx="23922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3F3F3"/>
                </a:solidFill>
                <a:latin typeface="Lora Regular"/>
                <a:ea typeface="Lora Regular"/>
                <a:cs typeface="Lora Regular"/>
                <a:sym typeface="Lora Regular"/>
              </a:rPr>
              <a:t>Converting a predicted probability into a class label</a:t>
            </a:r>
            <a:endParaRPr sz="1800">
              <a:solidFill>
                <a:srgbClr val="F3F3F3"/>
              </a:solidFill>
              <a:latin typeface="Lora Regular"/>
              <a:ea typeface="Lora Regular"/>
              <a:cs typeface="Lora Regular"/>
              <a:sym typeface="Lora Regular"/>
            </a:endParaRPr>
          </a:p>
        </p:txBody>
      </p:sp>
      <p:sp>
        <p:nvSpPr>
          <p:cNvPr id="250" name="Google Shape;250;p34"/>
          <p:cNvSpPr txBox="1"/>
          <p:nvPr/>
        </p:nvSpPr>
        <p:spPr>
          <a:xfrm>
            <a:off x="6516901" y="3654275"/>
            <a:ext cx="1816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B7B7B7"/>
                </a:solidFill>
                <a:latin typeface="Lora"/>
                <a:ea typeface="Lora"/>
                <a:cs typeface="Lora"/>
                <a:sym typeface="Lora"/>
              </a:rPr>
              <a:t>Threshold</a:t>
            </a:r>
            <a:endParaRPr b="1" sz="2400">
              <a:solidFill>
                <a:srgbClr val="B7B7B7"/>
              </a:solidFill>
              <a:latin typeface="Lora"/>
              <a:ea typeface="Lora"/>
              <a:cs typeface="Lora"/>
              <a:sym typeface="Lora"/>
            </a:endParaRPr>
          </a:p>
          <a:p>
            <a:pPr indent="0" lvl="0" marL="0" rtl="0" algn="ctr">
              <a:spcBef>
                <a:spcPts val="0"/>
              </a:spcBef>
              <a:spcAft>
                <a:spcPts val="0"/>
              </a:spcAft>
              <a:buNone/>
            </a:pPr>
            <a:r>
              <a:rPr b="1" lang="en" sz="2400">
                <a:solidFill>
                  <a:srgbClr val="B7B7B7"/>
                </a:solidFill>
                <a:latin typeface="Lora"/>
                <a:ea typeface="Lora"/>
                <a:cs typeface="Lora"/>
                <a:sym typeface="Lora"/>
              </a:rPr>
              <a:t>Selection</a:t>
            </a:r>
            <a:endParaRPr b="1" sz="2400">
              <a:solidFill>
                <a:srgbClr val="B7B7B7"/>
              </a:solidFill>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5"/>
          <p:cNvPicPr preferRelativeResize="0"/>
          <p:nvPr/>
        </p:nvPicPr>
        <p:blipFill rotWithShape="1">
          <a:blip r:embed="rId3">
            <a:alphaModFix/>
          </a:blip>
          <a:srcRect b="0" l="0" r="-1224" t="15469"/>
          <a:stretch/>
        </p:blipFill>
        <p:spPr>
          <a:xfrm>
            <a:off x="1" y="0"/>
            <a:ext cx="9256711" cy="5143501"/>
          </a:xfrm>
          <a:prstGeom prst="rect">
            <a:avLst/>
          </a:prstGeom>
          <a:noFill/>
          <a:ln>
            <a:noFill/>
          </a:ln>
        </p:spPr>
      </p:pic>
      <p:sp>
        <p:nvSpPr>
          <p:cNvPr id="256" name="Google Shape;256;p35"/>
          <p:cNvSpPr txBox="1"/>
          <p:nvPr/>
        </p:nvSpPr>
        <p:spPr>
          <a:xfrm>
            <a:off x="538000" y="221350"/>
            <a:ext cx="8180700" cy="423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300" u="none" cap="none" strike="noStrike">
                <a:solidFill>
                  <a:srgbClr val="F3F3F3"/>
                </a:solidFill>
                <a:latin typeface="Lora"/>
                <a:ea typeface="Lora"/>
                <a:cs typeface="Lora"/>
                <a:sym typeface="Lora"/>
              </a:rPr>
              <a:t>Feature Engineering help</a:t>
            </a:r>
            <a:r>
              <a:rPr b="1" lang="en" sz="2300">
                <a:solidFill>
                  <a:srgbClr val="F3F3F3"/>
                </a:solidFill>
                <a:latin typeface="Lora"/>
                <a:ea typeface="Lora"/>
                <a:cs typeface="Lora"/>
                <a:sym typeface="Lora"/>
              </a:rPr>
              <a:t>s prediction to perform better</a:t>
            </a:r>
            <a:endParaRPr b="1" i="0" sz="2300" u="none" cap="none" strike="noStrike">
              <a:solidFill>
                <a:schemeClr val="dk1"/>
              </a:solidFill>
              <a:latin typeface="Lora"/>
              <a:ea typeface="Lora"/>
              <a:cs typeface="Lora"/>
              <a:sym typeface="Lora"/>
            </a:endParaRPr>
          </a:p>
        </p:txBody>
      </p:sp>
      <p:sp>
        <p:nvSpPr>
          <p:cNvPr id="257" name="Google Shape;257;p35"/>
          <p:cNvSpPr/>
          <p:nvPr/>
        </p:nvSpPr>
        <p:spPr>
          <a:xfrm>
            <a:off x="0" y="897400"/>
            <a:ext cx="9144000" cy="4246200"/>
          </a:xfrm>
          <a:prstGeom prst="rect">
            <a:avLst/>
          </a:prstGeom>
          <a:solidFill>
            <a:srgbClr val="63393F">
              <a:alpha val="620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8" name="Google Shape;258;p35"/>
          <p:cNvSpPr txBox="1"/>
          <p:nvPr/>
        </p:nvSpPr>
        <p:spPr>
          <a:xfrm>
            <a:off x="277500" y="1593025"/>
            <a:ext cx="2798400" cy="1535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F3F3F3"/>
              </a:buClr>
              <a:buSzPts val="1300"/>
              <a:buFont typeface="Lora Regular"/>
              <a:buChar char="-"/>
            </a:pPr>
            <a:r>
              <a:rPr lang="en" sz="1300">
                <a:solidFill>
                  <a:srgbClr val="F3F3F3"/>
                </a:solidFill>
                <a:latin typeface="Lora Regular"/>
                <a:ea typeface="Lora Regular"/>
                <a:cs typeface="Lora Regular"/>
                <a:sym typeface="Lora Regular"/>
              </a:rPr>
              <a:t>Synthetic data from real testing data</a:t>
            </a:r>
            <a:endParaRPr sz="1300">
              <a:solidFill>
                <a:srgbClr val="F3F3F3"/>
              </a:solidFill>
              <a:latin typeface="Lora Regular"/>
              <a:ea typeface="Lora Regular"/>
              <a:cs typeface="Lora Regular"/>
              <a:sym typeface="Lora Regular"/>
            </a:endParaRPr>
          </a:p>
          <a:p>
            <a:pPr indent="-311150" lvl="0" marL="457200" rtl="0" algn="l">
              <a:lnSpc>
                <a:spcPct val="115000"/>
              </a:lnSpc>
              <a:spcBef>
                <a:spcPts val="0"/>
              </a:spcBef>
              <a:spcAft>
                <a:spcPts val="0"/>
              </a:spcAft>
              <a:buClr>
                <a:srgbClr val="F3F3F3"/>
              </a:buClr>
              <a:buSzPts val="1300"/>
              <a:buFont typeface="Lora Regular"/>
              <a:buChar char="-"/>
            </a:pPr>
            <a:r>
              <a:rPr lang="en" sz="1300">
                <a:solidFill>
                  <a:srgbClr val="F3F3F3"/>
                </a:solidFill>
                <a:latin typeface="Lora Regular"/>
                <a:ea typeface="Lora Regular"/>
                <a:cs typeface="Lora Regular"/>
                <a:sym typeface="Lora Regular"/>
              </a:rPr>
              <a:t>Intentionally disturbs final prediction performance. </a:t>
            </a:r>
            <a:endParaRPr sz="1300">
              <a:solidFill>
                <a:srgbClr val="F3F3F3"/>
              </a:solidFill>
              <a:latin typeface="Lora Regular"/>
              <a:ea typeface="Lora Regular"/>
              <a:cs typeface="Lora Regular"/>
              <a:sym typeface="Lora Regular"/>
            </a:endParaRPr>
          </a:p>
          <a:p>
            <a:pPr indent="-311150" lvl="0" marL="457200" rtl="0" algn="l">
              <a:lnSpc>
                <a:spcPct val="115000"/>
              </a:lnSpc>
              <a:spcBef>
                <a:spcPts val="0"/>
              </a:spcBef>
              <a:spcAft>
                <a:spcPts val="0"/>
              </a:spcAft>
              <a:buClr>
                <a:srgbClr val="F3F3F3"/>
              </a:buClr>
              <a:buSzPts val="1300"/>
              <a:buFont typeface="Lora Regular"/>
              <a:buChar char="-"/>
            </a:pPr>
            <a:r>
              <a:rPr lang="en" sz="1300">
                <a:solidFill>
                  <a:srgbClr val="F3F3F3"/>
                </a:solidFill>
                <a:latin typeface="Lora Regular"/>
                <a:ea typeface="Lora Regular"/>
                <a:cs typeface="Lora Regular"/>
                <a:sym typeface="Lora Regular"/>
              </a:rPr>
              <a:t>Found 100,000 fake records</a:t>
            </a:r>
            <a:endParaRPr sz="1300">
              <a:solidFill>
                <a:srgbClr val="F3F3F3"/>
              </a:solidFill>
              <a:latin typeface="Lora Regular"/>
              <a:ea typeface="Lora Regular"/>
              <a:cs typeface="Lora Regular"/>
              <a:sym typeface="Lora Regular"/>
            </a:endParaRPr>
          </a:p>
        </p:txBody>
      </p:sp>
      <p:sp>
        <p:nvSpPr>
          <p:cNvPr id="259" name="Google Shape;259;p35"/>
          <p:cNvSpPr txBox="1"/>
          <p:nvPr/>
        </p:nvSpPr>
        <p:spPr>
          <a:xfrm>
            <a:off x="2921913" y="1477963"/>
            <a:ext cx="2798400" cy="1765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F3F3F3"/>
              </a:buClr>
              <a:buSzPts val="1300"/>
              <a:buFont typeface="Lora Regular"/>
              <a:buChar char="-"/>
            </a:pPr>
            <a:r>
              <a:rPr lang="en" sz="1300">
                <a:solidFill>
                  <a:srgbClr val="F3F3F3"/>
                </a:solidFill>
                <a:latin typeface="Lora Regular"/>
                <a:ea typeface="Lora Regular"/>
                <a:cs typeface="Lora Regular"/>
                <a:sym typeface="Lora Regular"/>
              </a:rPr>
              <a:t>Unique value that only appears once among a feature</a:t>
            </a:r>
            <a:endParaRPr sz="1300">
              <a:solidFill>
                <a:srgbClr val="F3F3F3"/>
              </a:solidFill>
              <a:latin typeface="Lora Regular"/>
              <a:ea typeface="Lora Regular"/>
              <a:cs typeface="Lora Regular"/>
              <a:sym typeface="Lora Regular"/>
            </a:endParaRPr>
          </a:p>
          <a:p>
            <a:pPr indent="-311150" lvl="0" marL="457200" rtl="0" algn="l">
              <a:lnSpc>
                <a:spcPct val="115000"/>
              </a:lnSpc>
              <a:spcBef>
                <a:spcPts val="0"/>
              </a:spcBef>
              <a:spcAft>
                <a:spcPts val="0"/>
              </a:spcAft>
              <a:buClr>
                <a:srgbClr val="F3F3F3"/>
              </a:buClr>
              <a:buSzPts val="1300"/>
              <a:buFont typeface="Lora Regular"/>
              <a:buChar char="-"/>
            </a:pPr>
            <a:r>
              <a:rPr lang="en" sz="1300">
                <a:solidFill>
                  <a:srgbClr val="F3F3F3"/>
                </a:solidFill>
                <a:latin typeface="Lora Regular"/>
                <a:ea typeface="Lora Regular"/>
                <a:cs typeface="Lora Regular"/>
                <a:sym typeface="Lora Regular"/>
              </a:rPr>
              <a:t>Provides more useful information to the prediction model. </a:t>
            </a:r>
            <a:endParaRPr sz="1300">
              <a:solidFill>
                <a:srgbClr val="F3F3F3"/>
              </a:solidFill>
              <a:latin typeface="Lora Regular"/>
              <a:ea typeface="Lora Regular"/>
              <a:cs typeface="Lora Regular"/>
              <a:sym typeface="Lora Regular"/>
            </a:endParaRPr>
          </a:p>
          <a:p>
            <a:pPr indent="-311150" lvl="0" marL="457200" rtl="0" algn="l">
              <a:lnSpc>
                <a:spcPct val="115000"/>
              </a:lnSpc>
              <a:spcBef>
                <a:spcPts val="0"/>
              </a:spcBef>
              <a:spcAft>
                <a:spcPts val="0"/>
              </a:spcAft>
              <a:buClr>
                <a:srgbClr val="F3F3F3"/>
              </a:buClr>
              <a:buSzPts val="1300"/>
              <a:buFont typeface="Lora Regular"/>
              <a:buChar char="-"/>
            </a:pPr>
            <a:r>
              <a:rPr lang="en" sz="1300">
                <a:solidFill>
                  <a:srgbClr val="F3F3F3"/>
                </a:solidFill>
                <a:latin typeface="Lora Regular"/>
                <a:ea typeface="Lora Regular"/>
                <a:cs typeface="Lora Regular"/>
                <a:sym typeface="Lora Regular"/>
              </a:rPr>
              <a:t>Added 200 magic features</a:t>
            </a:r>
            <a:endParaRPr sz="1300">
              <a:solidFill>
                <a:srgbClr val="F3F3F3"/>
              </a:solidFill>
              <a:latin typeface="Lora Regular"/>
              <a:ea typeface="Lora Regular"/>
              <a:cs typeface="Lora Regular"/>
              <a:sym typeface="Lora Regular"/>
            </a:endParaRPr>
          </a:p>
        </p:txBody>
      </p:sp>
      <p:sp>
        <p:nvSpPr>
          <p:cNvPr id="260" name="Google Shape;260;p35"/>
          <p:cNvSpPr txBox="1"/>
          <p:nvPr/>
        </p:nvSpPr>
        <p:spPr>
          <a:xfrm>
            <a:off x="5971425" y="1362913"/>
            <a:ext cx="2864400" cy="1535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F3F3F3"/>
              </a:buClr>
              <a:buSzPts val="1300"/>
              <a:buFont typeface="Lora Regular"/>
              <a:buChar char="-"/>
            </a:pPr>
            <a:r>
              <a:rPr lang="en" sz="1300">
                <a:solidFill>
                  <a:srgbClr val="F3F3F3"/>
                </a:solidFill>
                <a:latin typeface="Lora Regular"/>
                <a:ea typeface="Lora Regular"/>
                <a:cs typeface="Lora Regular"/>
                <a:sym typeface="Lora Regular"/>
              </a:rPr>
              <a:t>Resampling data </a:t>
            </a:r>
            <a:endParaRPr sz="1300">
              <a:solidFill>
                <a:srgbClr val="F3F3F3"/>
              </a:solidFill>
              <a:latin typeface="Lora Regular"/>
              <a:ea typeface="Lora Regular"/>
              <a:cs typeface="Lora Regular"/>
              <a:sym typeface="Lora Regular"/>
            </a:endParaRPr>
          </a:p>
          <a:p>
            <a:pPr indent="-311150" lvl="0" marL="457200" rtl="0" algn="l">
              <a:lnSpc>
                <a:spcPct val="115000"/>
              </a:lnSpc>
              <a:spcBef>
                <a:spcPts val="0"/>
              </a:spcBef>
              <a:spcAft>
                <a:spcPts val="0"/>
              </a:spcAft>
              <a:buClr>
                <a:srgbClr val="F3F3F3"/>
              </a:buClr>
              <a:buSzPts val="1300"/>
              <a:buFont typeface="Lora Regular"/>
              <a:buChar char="-"/>
            </a:pPr>
            <a:r>
              <a:rPr lang="en" sz="1300">
                <a:solidFill>
                  <a:srgbClr val="F3F3F3"/>
                </a:solidFill>
                <a:latin typeface="Lora Regular"/>
                <a:ea typeface="Lora Regular"/>
                <a:cs typeface="Lora Regular"/>
                <a:sym typeface="Lora Regular"/>
              </a:rPr>
              <a:t>Helps the training algorithm to learn about the data better. </a:t>
            </a:r>
            <a:endParaRPr sz="1300">
              <a:solidFill>
                <a:srgbClr val="F3F3F3"/>
              </a:solidFill>
              <a:latin typeface="Lora Regular"/>
              <a:ea typeface="Lora Regular"/>
              <a:cs typeface="Lora Regular"/>
              <a:sym typeface="Lora Regular"/>
            </a:endParaRPr>
          </a:p>
          <a:p>
            <a:pPr indent="-311150" lvl="0" marL="457200" rtl="0" algn="l">
              <a:lnSpc>
                <a:spcPct val="115000"/>
              </a:lnSpc>
              <a:spcBef>
                <a:spcPts val="0"/>
              </a:spcBef>
              <a:spcAft>
                <a:spcPts val="0"/>
              </a:spcAft>
              <a:buClr>
                <a:srgbClr val="F3F3F3"/>
              </a:buClr>
              <a:buSzPts val="1300"/>
              <a:buFont typeface="Lora Regular"/>
              <a:buChar char="-"/>
            </a:pPr>
            <a:r>
              <a:rPr lang="en" sz="1300">
                <a:solidFill>
                  <a:srgbClr val="F3F3F3"/>
                </a:solidFill>
                <a:latin typeface="Lora Regular"/>
                <a:ea typeface="Lora Regular"/>
                <a:cs typeface="Lora Regular"/>
                <a:sym typeface="Lora Regular"/>
              </a:rPr>
              <a:t>Added new information to the data set</a:t>
            </a:r>
            <a:endParaRPr sz="1300">
              <a:solidFill>
                <a:srgbClr val="F3F3F3"/>
              </a:solidFill>
              <a:latin typeface="Lora Regular"/>
              <a:ea typeface="Lora Regular"/>
              <a:cs typeface="Lora Regular"/>
              <a:sym typeface="Lora Regular"/>
            </a:endParaRPr>
          </a:p>
        </p:txBody>
      </p:sp>
      <p:sp>
        <p:nvSpPr>
          <p:cNvPr id="261" name="Google Shape;261;p35"/>
          <p:cNvSpPr txBox="1"/>
          <p:nvPr/>
        </p:nvSpPr>
        <p:spPr>
          <a:xfrm>
            <a:off x="762150" y="960073"/>
            <a:ext cx="18291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rgbClr val="F3F3F3"/>
                </a:solidFill>
                <a:latin typeface="Lora Regular"/>
                <a:ea typeface="Lora Regular"/>
                <a:cs typeface="Lora Regular"/>
                <a:sym typeface="Lora Regular"/>
              </a:rPr>
              <a:t>Fake Test Data</a:t>
            </a:r>
            <a:endParaRPr sz="1600">
              <a:latin typeface="Lora Regular"/>
              <a:ea typeface="Lora Regular"/>
              <a:cs typeface="Lora Regular"/>
              <a:sym typeface="Lora Regular"/>
            </a:endParaRPr>
          </a:p>
        </p:txBody>
      </p:sp>
      <p:sp>
        <p:nvSpPr>
          <p:cNvPr id="262" name="Google Shape;262;p35"/>
          <p:cNvSpPr txBox="1"/>
          <p:nvPr/>
        </p:nvSpPr>
        <p:spPr>
          <a:xfrm>
            <a:off x="3333663" y="960075"/>
            <a:ext cx="19749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rgbClr val="F3F3F3"/>
                </a:solidFill>
                <a:latin typeface="Lora Regular"/>
                <a:ea typeface="Lora Regular"/>
                <a:cs typeface="Lora Regular"/>
                <a:sym typeface="Lora Regular"/>
              </a:rPr>
              <a:t>Magic Features</a:t>
            </a:r>
            <a:endParaRPr sz="1600">
              <a:latin typeface="Lora Regular"/>
              <a:ea typeface="Lora Regular"/>
              <a:cs typeface="Lora Regular"/>
              <a:sym typeface="Lora Regular"/>
            </a:endParaRPr>
          </a:p>
        </p:txBody>
      </p:sp>
      <p:sp>
        <p:nvSpPr>
          <p:cNvPr id="263" name="Google Shape;263;p35"/>
          <p:cNvSpPr txBox="1"/>
          <p:nvPr/>
        </p:nvSpPr>
        <p:spPr>
          <a:xfrm>
            <a:off x="6193875" y="960075"/>
            <a:ext cx="24195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rgbClr val="F3F3F3"/>
                </a:solidFill>
                <a:latin typeface="Lora Regular"/>
                <a:ea typeface="Lora Regular"/>
                <a:cs typeface="Lora Regular"/>
                <a:sym typeface="Lora Regular"/>
              </a:rPr>
              <a:t>Data Augmentation</a:t>
            </a:r>
            <a:endParaRPr sz="1600">
              <a:latin typeface="Lora Regular"/>
              <a:ea typeface="Lora Regular"/>
              <a:cs typeface="Lora Regular"/>
              <a:sym typeface="Lora Regular"/>
            </a:endParaRPr>
          </a:p>
        </p:txBody>
      </p:sp>
      <p:cxnSp>
        <p:nvCxnSpPr>
          <p:cNvPr id="264" name="Google Shape;264;p35"/>
          <p:cNvCxnSpPr/>
          <p:nvPr/>
        </p:nvCxnSpPr>
        <p:spPr>
          <a:xfrm>
            <a:off x="-11100" y="3419125"/>
            <a:ext cx="9166200" cy="0"/>
          </a:xfrm>
          <a:prstGeom prst="straightConnector1">
            <a:avLst/>
          </a:prstGeom>
          <a:noFill/>
          <a:ln cap="flat" cmpd="sng" w="19050">
            <a:solidFill>
              <a:srgbClr val="F3F3F3"/>
            </a:solidFill>
            <a:prstDash val="dashDot"/>
            <a:round/>
            <a:headEnd len="med" w="med" type="none"/>
            <a:tailEnd len="med" w="med" type="none"/>
          </a:ln>
        </p:spPr>
      </p:cxnSp>
      <p:sp>
        <p:nvSpPr>
          <p:cNvPr id="265" name="Google Shape;265;p35"/>
          <p:cNvSpPr txBox="1"/>
          <p:nvPr/>
        </p:nvSpPr>
        <p:spPr>
          <a:xfrm>
            <a:off x="974700" y="3798613"/>
            <a:ext cx="1404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3F3F3"/>
                </a:solidFill>
                <a:latin typeface="Lora Regular"/>
                <a:ea typeface="Lora Regular"/>
                <a:cs typeface="Lora Regular"/>
                <a:sym typeface="Lora Regular"/>
              </a:rPr>
              <a:t>LightGBM:</a:t>
            </a:r>
            <a:endParaRPr sz="1800">
              <a:solidFill>
                <a:srgbClr val="F3F3F3"/>
              </a:solidFill>
              <a:latin typeface="Lora Regular"/>
              <a:ea typeface="Lora Regular"/>
              <a:cs typeface="Lora Regular"/>
              <a:sym typeface="Lora Regular"/>
            </a:endParaRPr>
          </a:p>
        </p:txBody>
      </p:sp>
      <p:sp>
        <p:nvSpPr>
          <p:cNvPr id="266" name="Google Shape;266;p35"/>
          <p:cNvSpPr txBox="1"/>
          <p:nvPr/>
        </p:nvSpPr>
        <p:spPr>
          <a:xfrm>
            <a:off x="554475" y="4260325"/>
            <a:ext cx="43413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F3F3F3"/>
              </a:buClr>
              <a:buSzPts val="1500"/>
              <a:buFont typeface="Lora Regular"/>
              <a:buChar char="-"/>
            </a:pPr>
            <a:r>
              <a:rPr lang="en" sz="1500">
                <a:solidFill>
                  <a:srgbClr val="F3F3F3"/>
                </a:solidFill>
                <a:latin typeface="Lora Regular"/>
                <a:ea typeface="Lora Regular"/>
                <a:cs typeface="Lora Regular"/>
                <a:sym typeface="Lora Regular"/>
              </a:rPr>
              <a:t>Raw data: AUC = 0.8979</a:t>
            </a:r>
            <a:endParaRPr sz="1500">
              <a:solidFill>
                <a:srgbClr val="F3F3F3"/>
              </a:solidFill>
              <a:latin typeface="Lora Regular"/>
              <a:ea typeface="Lora Regular"/>
              <a:cs typeface="Lora Regular"/>
              <a:sym typeface="Lora Regular"/>
            </a:endParaRPr>
          </a:p>
          <a:p>
            <a:pPr indent="-323850" lvl="0" marL="457200" rtl="0" algn="l">
              <a:lnSpc>
                <a:spcPct val="115000"/>
              </a:lnSpc>
              <a:spcBef>
                <a:spcPts val="0"/>
              </a:spcBef>
              <a:spcAft>
                <a:spcPts val="0"/>
              </a:spcAft>
              <a:buClr>
                <a:srgbClr val="F3F3F3"/>
              </a:buClr>
              <a:buSzPts val="1500"/>
              <a:buFont typeface="Lora Regular"/>
              <a:buChar char="-"/>
            </a:pPr>
            <a:r>
              <a:rPr lang="en" sz="1500">
                <a:solidFill>
                  <a:srgbClr val="F3F3F3"/>
                </a:solidFill>
                <a:latin typeface="Lora Regular"/>
                <a:ea typeface="Lora Regular"/>
                <a:cs typeface="Lora Regular"/>
                <a:sym typeface="Lora Regular"/>
              </a:rPr>
              <a:t>After feature engineering : AUC = 0.9228</a:t>
            </a:r>
            <a:endParaRPr sz="1500">
              <a:solidFill>
                <a:srgbClr val="F3F3F3"/>
              </a:solidFill>
              <a:latin typeface="Lora Regular"/>
              <a:ea typeface="Lora Regular"/>
              <a:cs typeface="Lora Regular"/>
              <a:sym typeface="Lora Regular"/>
            </a:endParaRPr>
          </a:p>
        </p:txBody>
      </p:sp>
      <p:sp>
        <p:nvSpPr>
          <p:cNvPr id="267" name="Google Shape;267;p35"/>
          <p:cNvSpPr txBox="1"/>
          <p:nvPr/>
        </p:nvSpPr>
        <p:spPr>
          <a:xfrm>
            <a:off x="5060000" y="3709825"/>
            <a:ext cx="3846600" cy="1231500"/>
          </a:xfrm>
          <a:prstGeom prst="rect">
            <a:avLst/>
          </a:prstGeom>
          <a:solidFill>
            <a:srgbClr val="F3F3F3">
              <a:alpha val="8101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5B0F00"/>
                </a:solidFill>
                <a:latin typeface="Lora Regular"/>
                <a:ea typeface="Lora Regular"/>
                <a:cs typeface="Lora Regular"/>
                <a:sym typeface="Lora Regular"/>
              </a:rPr>
              <a:t>Compared to raw data, model built with data after feature engineering has better performance, with AUC increased by 2.5%</a:t>
            </a:r>
            <a:endParaRPr sz="1700">
              <a:solidFill>
                <a:srgbClr val="5B0F00"/>
              </a:solidFill>
              <a:latin typeface="Lora Regular"/>
              <a:ea typeface="Lora Regular"/>
              <a:cs typeface="Lora Regular"/>
              <a:sym typeface="Lora Regular"/>
            </a:endParaRPr>
          </a:p>
        </p:txBody>
      </p:sp>
      <p:sp>
        <p:nvSpPr>
          <p:cNvPr id="268" name="Google Shape;268;p35"/>
          <p:cNvSpPr txBox="1"/>
          <p:nvPr>
            <p:ph idx="12" type="sldNum"/>
          </p:nvPr>
        </p:nvSpPr>
        <p:spPr>
          <a:xfrm>
            <a:off x="6457950" y="4767263"/>
            <a:ext cx="2057400" cy="274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50101">
            <a:alpha val="6700"/>
          </a:srgbClr>
        </a:solidFill>
      </p:bgPr>
    </p:bg>
    <p:spTree>
      <p:nvGrpSpPr>
        <p:cNvPr id="272" name="Shape 272"/>
        <p:cNvGrpSpPr/>
        <p:nvPr/>
      </p:nvGrpSpPr>
      <p:grpSpPr>
        <a:xfrm>
          <a:off x="0" y="0"/>
          <a:ext cx="0" cy="0"/>
          <a:chOff x="0" y="0"/>
          <a:chExt cx="0" cy="0"/>
        </a:xfrm>
      </p:grpSpPr>
      <p:sp>
        <p:nvSpPr>
          <p:cNvPr id="273" name="Google Shape;273;p36"/>
          <p:cNvSpPr txBox="1"/>
          <p:nvPr/>
        </p:nvSpPr>
        <p:spPr>
          <a:xfrm>
            <a:off x="227027" y="477488"/>
            <a:ext cx="24807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100" u="none" cap="none" strike="noStrike">
                <a:solidFill>
                  <a:srgbClr val="F3F3F3"/>
                </a:solidFill>
                <a:latin typeface="Lora"/>
                <a:ea typeface="Lora"/>
                <a:cs typeface="Lora"/>
                <a:sym typeface="Lora"/>
              </a:rPr>
              <a:t>Project Overview</a:t>
            </a:r>
            <a:endParaRPr b="1" i="0" sz="2100" u="none" cap="none" strike="noStrike">
              <a:solidFill>
                <a:schemeClr val="dk1"/>
              </a:solidFill>
              <a:latin typeface="Lora"/>
              <a:ea typeface="Lora"/>
              <a:cs typeface="Lora"/>
              <a:sym typeface="Lora"/>
            </a:endParaRPr>
          </a:p>
        </p:txBody>
      </p:sp>
      <p:sp>
        <p:nvSpPr>
          <p:cNvPr id="274" name="Google Shape;274;p36"/>
          <p:cNvSpPr txBox="1"/>
          <p:nvPr/>
        </p:nvSpPr>
        <p:spPr>
          <a:xfrm>
            <a:off x="2865900" y="223400"/>
            <a:ext cx="371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660000"/>
                </a:solidFill>
                <a:latin typeface="Lora"/>
                <a:ea typeface="Lora"/>
                <a:cs typeface="Lora"/>
                <a:sym typeface="Lora"/>
              </a:rPr>
              <a:t>Analysis Process</a:t>
            </a:r>
            <a:endParaRPr b="1" sz="3000">
              <a:solidFill>
                <a:srgbClr val="660000"/>
              </a:solidFill>
              <a:latin typeface="Lora"/>
              <a:ea typeface="Lora"/>
              <a:cs typeface="Lora"/>
              <a:sym typeface="Lora"/>
            </a:endParaRPr>
          </a:p>
        </p:txBody>
      </p:sp>
      <p:sp>
        <p:nvSpPr>
          <p:cNvPr id="275" name="Google Shape;275;p36"/>
          <p:cNvSpPr/>
          <p:nvPr/>
        </p:nvSpPr>
        <p:spPr>
          <a:xfrm rot="5400000">
            <a:off x="1511810" y="3016119"/>
            <a:ext cx="413700" cy="2238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76" name="Google Shape;276;p36"/>
          <p:cNvSpPr/>
          <p:nvPr/>
        </p:nvSpPr>
        <p:spPr>
          <a:xfrm>
            <a:off x="571500" y="996950"/>
            <a:ext cx="2294400" cy="18255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3F3F3"/>
              </a:solidFill>
            </a:endParaRPr>
          </a:p>
        </p:txBody>
      </p:sp>
      <p:sp>
        <p:nvSpPr>
          <p:cNvPr id="277" name="Google Shape;277;p36"/>
          <p:cNvSpPr txBox="1"/>
          <p:nvPr/>
        </p:nvSpPr>
        <p:spPr>
          <a:xfrm>
            <a:off x="571500" y="1187234"/>
            <a:ext cx="2294400" cy="147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solidFill>
                  <a:srgbClr val="F3F3F3"/>
                </a:solidFill>
                <a:latin typeface="Lora Regular"/>
                <a:ea typeface="Lora Regular"/>
                <a:cs typeface="Lora Regular"/>
                <a:sym typeface="Lora Regular"/>
              </a:rPr>
              <a:t>Transforming the raw data into features that better represent the underlying problem to the predictive models</a:t>
            </a:r>
            <a:endParaRPr sz="1500">
              <a:solidFill>
                <a:srgbClr val="F3F3F3"/>
              </a:solidFill>
              <a:latin typeface="Lora Regular"/>
              <a:ea typeface="Lora Regular"/>
              <a:cs typeface="Lora Regular"/>
              <a:sym typeface="Lora Regular"/>
            </a:endParaRPr>
          </a:p>
        </p:txBody>
      </p:sp>
      <p:sp>
        <p:nvSpPr>
          <p:cNvPr id="278" name="Google Shape;278;p36"/>
          <p:cNvSpPr/>
          <p:nvPr/>
        </p:nvSpPr>
        <p:spPr>
          <a:xfrm rot="5400000">
            <a:off x="4367701" y="3020774"/>
            <a:ext cx="408600" cy="214500"/>
          </a:xfrm>
          <a:prstGeom prst="right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79" name="Google Shape;279;p36"/>
          <p:cNvSpPr/>
          <p:nvPr/>
        </p:nvSpPr>
        <p:spPr>
          <a:xfrm>
            <a:off x="3395850" y="996950"/>
            <a:ext cx="2294400" cy="18255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3F3F3"/>
              </a:solidFill>
            </a:endParaRPr>
          </a:p>
        </p:txBody>
      </p:sp>
      <p:sp>
        <p:nvSpPr>
          <p:cNvPr id="280" name="Google Shape;280;p36"/>
          <p:cNvSpPr txBox="1"/>
          <p:nvPr/>
        </p:nvSpPr>
        <p:spPr>
          <a:xfrm>
            <a:off x="3366900" y="1224356"/>
            <a:ext cx="23523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3F3F3"/>
                </a:solidFill>
                <a:latin typeface="Lora Regular"/>
                <a:ea typeface="Lora Regular"/>
                <a:cs typeface="Lora Regular"/>
                <a:sym typeface="Lora Regular"/>
              </a:rPr>
              <a:t>Designing a predictive model that has the best performance</a:t>
            </a:r>
            <a:endParaRPr sz="1800">
              <a:solidFill>
                <a:srgbClr val="F3F3F3"/>
              </a:solidFill>
              <a:latin typeface="Lora Regular"/>
              <a:ea typeface="Lora Regular"/>
              <a:cs typeface="Lora Regular"/>
              <a:sym typeface="Lora Regular"/>
            </a:endParaRPr>
          </a:p>
        </p:txBody>
      </p:sp>
      <p:sp>
        <p:nvSpPr>
          <p:cNvPr id="281" name="Google Shape;281;p36"/>
          <p:cNvSpPr txBox="1"/>
          <p:nvPr/>
        </p:nvSpPr>
        <p:spPr>
          <a:xfrm>
            <a:off x="739898" y="3669575"/>
            <a:ext cx="19575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B7B7B7"/>
                </a:solidFill>
                <a:latin typeface="Lora"/>
                <a:ea typeface="Lora"/>
                <a:cs typeface="Lora"/>
                <a:sym typeface="Lora"/>
              </a:rPr>
              <a:t>Feature Engineering</a:t>
            </a:r>
            <a:endParaRPr b="1" sz="2300">
              <a:solidFill>
                <a:srgbClr val="B7B7B7"/>
              </a:solidFill>
              <a:latin typeface="Lora"/>
              <a:ea typeface="Lora"/>
              <a:cs typeface="Lora"/>
              <a:sym typeface="Lora"/>
            </a:endParaRPr>
          </a:p>
        </p:txBody>
      </p:sp>
      <p:sp>
        <p:nvSpPr>
          <p:cNvPr id="282" name="Google Shape;282;p36"/>
          <p:cNvSpPr txBox="1"/>
          <p:nvPr/>
        </p:nvSpPr>
        <p:spPr>
          <a:xfrm>
            <a:off x="3741289" y="3654270"/>
            <a:ext cx="1661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5B0F00"/>
                </a:solidFill>
                <a:latin typeface="Lora"/>
                <a:ea typeface="Lora"/>
                <a:cs typeface="Lora"/>
                <a:sym typeface="Lora"/>
              </a:rPr>
              <a:t>Model</a:t>
            </a:r>
            <a:endParaRPr b="1" sz="2400">
              <a:solidFill>
                <a:srgbClr val="5B0F00"/>
              </a:solidFill>
              <a:latin typeface="Lora"/>
              <a:ea typeface="Lora"/>
              <a:cs typeface="Lora"/>
              <a:sym typeface="Lora"/>
            </a:endParaRPr>
          </a:p>
          <a:p>
            <a:pPr indent="0" lvl="0" marL="0" rtl="0" algn="ctr">
              <a:spcBef>
                <a:spcPts val="0"/>
              </a:spcBef>
              <a:spcAft>
                <a:spcPts val="0"/>
              </a:spcAft>
              <a:buNone/>
            </a:pPr>
            <a:r>
              <a:rPr b="1" lang="en" sz="2400">
                <a:solidFill>
                  <a:srgbClr val="5B0F00"/>
                </a:solidFill>
                <a:latin typeface="Lora"/>
                <a:ea typeface="Lora"/>
                <a:cs typeface="Lora"/>
                <a:sym typeface="Lora"/>
              </a:rPr>
              <a:t>Selection</a:t>
            </a:r>
            <a:endParaRPr b="1" sz="2400">
              <a:solidFill>
                <a:srgbClr val="5B0F00"/>
              </a:solidFill>
              <a:latin typeface="Lora"/>
              <a:ea typeface="Lora"/>
              <a:cs typeface="Lora"/>
              <a:sym typeface="Lora"/>
            </a:endParaRPr>
          </a:p>
        </p:txBody>
      </p:sp>
      <p:sp>
        <p:nvSpPr>
          <p:cNvPr id="283" name="Google Shape;283;p36"/>
          <p:cNvSpPr txBox="1"/>
          <p:nvPr>
            <p:ph idx="12" type="sldNum"/>
          </p:nvPr>
        </p:nvSpPr>
        <p:spPr>
          <a:xfrm>
            <a:off x="7164089" y="4700103"/>
            <a:ext cx="1448400" cy="2562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sz="600"/>
              <a:t>‹#›</a:t>
            </a:fld>
            <a:endParaRPr sz="600"/>
          </a:p>
        </p:txBody>
      </p:sp>
      <p:sp>
        <p:nvSpPr>
          <p:cNvPr id="284" name="Google Shape;284;p36"/>
          <p:cNvSpPr/>
          <p:nvPr/>
        </p:nvSpPr>
        <p:spPr>
          <a:xfrm rot="5400000">
            <a:off x="7221001" y="3020774"/>
            <a:ext cx="408600" cy="2145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85" name="Google Shape;285;p36"/>
          <p:cNvSpPr/>
          <p:nvPr/>
        </p:nvSpPr>
        <p:spPr>
          <a:xfrm>
            <a:off x="6249150" y="996950"/>
            <a:ext cx="2294400" cy="18255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B7B7B7"/>
              </a:solidFill>
            </a:endParaRPr>
          </a:p>
        </p:txBody>
      </p:sp>
      <p:sp>
        <p:nvSpPr>
          <p:cNvPr id="286" name="Google Shape;286;p36"/>
          <p:cNvSpPr txBox="1"/>
          <p:nvPr/>
        </p:nvSpPr>
        <p:spPr>
          <a:xfrm>
            <a:off x="6220200" y="1224350"/>
            <a:ext cx="23922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3F3F3"/>
                </a:solidFill>
                <a:latin typeface="Lora Regular"/>
                <a:ea typeface="Lora Regular"/>
                <a:cs typeface="Lora Regular"/>
                <a:sym typeface="Lora Regular"/>
              </a:rPr>
              <a:t>Converting a predicted probability into a class label</a:t>
            </a:r>
            <a:endParaRPr sz="1800">
              <a:solidFill>
                <a:srgbClr val="F3F3F3"/>
              </a:solidFill>
              <a:latin typeface="Lora Regular"/>
              <a:ea typeface="Lora Regular"/>
              <a:cs typeface="Lora Regular"/>
              <a:sym typeface="Lora Regular"/>
            </a:endParaRPr>
          </a:p>
        </p:txBody>
      </p:sp>
      <p:sp>
        <p:nvSpPr>
          <p:cNvPr id="287" name="Google Shape;287;p36"/>
          <p:cNvSpPr txBox="1"/>
          <p:nvPr/>
        </p:nvSpPr>
        <p:spPr>
          <a:xfrm>
            <a:off x="6516901" y="3654275"/>
            <a:ext cx="1816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B7B7B7"/>
                </a:solidFill>
                <a:latin typeface="Lora"/>
                <a:ea typeface="Lora"/>
                <a:cs typeface="Lora"/>
                <a:sym typeface="Lora"/>
              </a:rPr>
              <a:t>Threshold</a:t>
            </a:r>
            <a:endParaRPr b="1" sz="2400">
              <a:solidFill>
                <a:srgbClr val="B7B7B7"/>
              </a:solidFill>
              <a:latin typeface="Lora"/>
              <a:ea typeface="Lora"/>
              <a:cs typeface="Lora"/>
              <a:sym typeface="Lora"/>
            </a:endParaRPr>
          </a:p>
          <a:p>
            <a:pPr indent="0" lvl="0" marL="0" rtl="0" algn="ctr">
              <a:spcBef>
                <a:spcPts val="0"/>
              </a:spcBef>
              <a:spcAft>
                <a:spcPts val="0"/>
              </a:spcAft>
              <a:buNone/>
            </a:pPr>
            <a:r>
              <a:rPr b="1" lang="en" sz="2400">
                <a:solidFill>
                  <a:srgbClr val="B7B7B7"/>
                </a:solidFill>
                <a:latin typeface="Lora"/>
                <a:ea typeface="Lora"/>
                <a:cs typeface="Lora"/>
                <a:sym typeface="Lora"/>
              </a:rPr>
              <a:t>Selection</a:t>
            </a:r>
            <a:endParaRPr b="1" sz="2400">
              <a:solidFill>
                <a:srgbClr val="B7B7B7"/>
              </a:solidFill>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50101">
            <a:alpha val="6700"/>
          </a:srgbClr>
        </a:solidFill>
      </p:bgPr>
    </p:bg>
    <p:spTree>
      <p:nvGrpSpPr>
        <p:cNvPr id="291" name="Shape 291"/>
        <p:cNvGrpSpPr/>
        <p:nvPr/>
      </p:nvGrpSpPr>
      <p:grpSpPr>
        <a:xfrm>
          <a:off x="0" y="0"/>
          <a:ext cx="0" cy="0"/>
          <a:chOff x="0" y="0"/>
          <a:chExt cx="0" cy="0"/>
        </a:xfrm>
      </p:grpSpPr>
      <p:sp>
        <p:nvSpPr>
          <p:cNvPr id="292" name="Google Shape;292;p37"/>
          <p:cNvSpPr txBox="1"/>
          <p:nvPr/>
        </p:nvSpPr>
        <p:spPr>
          <a:xfrm>
            <a:off x="227027" y="477488"/>
            <a:ext cx="24807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2100" u="none" cap="none" strike="noStrike">
                <a:solidFill>
                  <a:srgbClr val="F3F3F3"/>
                </a:solidFill>
                <a:latin typeface="Lora"/>
                <a:ea typeface="Lora"/>
                <a:cs typeface="Lora"/>
                <a:sym typeface="Lora"/>
              </a:rPr>
              <a:t>Project Overview</a:t>
            </a:r>
            <a:endParaRPr b="1" i="0" sz="2100" u="none" cap="none" strike="noStrike">
              <a:solidFill>
                <a:schemeClr val="dk1"/>
              </a:solidFill>
              <a:latin typeface="Lora"/>
              <a:ea typeface="Lora"/>
              <a:cs typeface="Lora"/>
              <a:sym typeface="Lora"/>
            </a:endParaRPr>
          </a:p>
        </p:txBody>
      </p:sp>
      <p:sp>
        <p:nvSpPr>
          <p:cNvPr id="293" name="Google Shape;293;p37"/>
          <p:cNvSpPr txBox="1"/>
          <p:nvPr/>
        </p:nvSpPr>
        <p:spPr>
          <a:xfrm>
            <a:off x="1476150" y="223400"/>
            <a:ext cx="619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660000"/>
                </a:solidFill>
                <a:latin typeface="Lora"/>
                <a:ea typeface="Lora"/>
                <a:cs typeface="Lora"/>
                <a:sym typeface="Lora"/>
              </a:rPr>
              <a:t>Model Selection: </a:t>
            </a:r>
            <a:r>
              <a:rPr b="1" lang="en" sz="2600">
                <a:solidFill>
                  <a:srgbClr val="660000"/>
                </a:solidFill>
                <a:latin typeface="Lora"/>
                <a:ea typeface="Lora"/>
                <a:cs typeface="Lora"/>
                <a:sym typeface="Lora"/>
              </a:rPr>
              <a:t>Introducing AUC</a:t>
            </a:r>
            <a:endParaRPr b="1" sz="2600">
              <a:solidFill>
                <a:srgbClr val="660000"/>
              </a:solidFill>
              <a:latin typeface="Lora"/>
              <a:ea typeface="Lora"/>
              <a:cs typeface="Lora"/>
              <a:sym typeface="Lora"/>
            </a:endParaRPr>
          </a:p>
        </p:txBody>
      </p:sp>
      <p:sp>
        <p:nvSpPr>
          <p:cNvPr id="294" name="Google Shape;294;p37"/>
          <p:cNvSpPr txBox="1"/>
          <p:nvPr>
            <p:ph idx="12" type="sldNum"/>
          </p:nvPr>
        </p:nvSpPr>
        <p:spPr>
          <a:xfrm>
            <a:off x="6958025"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pic>
        <p:nvPicPr>
          <p:cNvPr id="295" name="Google Shape;295;p37"/>
          <p:cNvPicPr preferRelativeResize="0"/>
          <p:nvPr/>
        </p:nvPicPr>
        <p:blipFill>
          <a:blip r:embed="rId3">
            <a:alphaModFix/>
          </a:blip>
          <a:stretch>
            <a:fillRect/>
          </a:stretch>
        </p:blipFill>
        <p:spPr>
          <a:xfrm>
            <a:off x="504950" y="2349250"/>
            <a:ext cx="3179016" cy="1863725"/>
          </a:xfrm>
          <a:prstGeom prst="rect">
            <a:avLst/>
          </a:prstGeom>
          <a:noFill/>
          <a:ln>
            <a:noFill/>
          </a:ln>
        </p:spPr>
      </p:pic>
      <p:pic>
        <p:nvPicPr>
          <p:cNvPr id="296" name="Google Shape;296;p37"/>
          <p:cNvPicPr preferRelativeResize="0"/>
          <p:nvPr/>
        </p:nvPicPr>
        <p:blipFill>
          <a:blip r:embed="rId4">
            <a:alphaModFix/>
          </a:blip>
          <a:stretch>
            <a:fillRect/>
          </a:stretch>
        </p:blipFill>
        <p:spPr>
          <a:xfrm>
            <a:off x="503216" y="2349238"/>
            <a:ext cx="3180759" cy="1863726"/>
          </a:xfrm>
          <a:prstGeom prst="rect">
            <a:avLst/>
          </a:prstGeom>
          <a:noFill/>
          <a:ln>
            <a:noFill/>
          </a:ln>
        </p:spPr>
      </p:pic>
      <p:cxnSp>
        <p:nvCxnSpPr>
          <p:cNvPr id="297" name="Google Shape;297;p37"/>
          <p:cNvCxnSpPr/>
          <p:nvPr/>
        </p:nvCxnSpPr>
        <p:spPr>
          <a:xfrm flipH="1" rot="10800000">
            <a:off x="2838550" y="3501238"/>
            <a:ext cx="1197900" cy="114000"/>
          </a:xfrm>
          <a:prstGeom prst="straightConnector1">
            <a:avLst/>
          </a:prstGeom>
          <a:noFill/>
          <a:ln cap="flat" cmpd="sng" w="19050">
            <a:solidFill>
              <a:srgbClr val="5B0F00"/>
            </a:solidFill>
            <a:prstDash val="solid"/>
            <a:round/>
            <a:headEnd len="med" w="med" type="none"/>
            <a:tailEnd len="med" w="med" type="triangle"/>
          </a:ln>
        </p:spPr>
      </p:cxnSp>
      <p:sp>
        <p:nvSpPr>
          <p:cNvPr id="298" name="Google Shape;298;p37"/>
          <p:cNvSpPr txBox="1"/>
          <p:nvPr/>
        </p:nvSpPr>
        <p:spPr>
          <a:xfrm>
            <a:off x="773675" y="1378725"/>
            <a:ext cx="291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Lora"/>
                <a:ea typeface="Lora"/>
                <a:cs typeface="Lora"/>
                <a:sym typeface="Lora"/>
              </a:rPr>
              <a:t>AUC - </a:t>
            </a:r>
            <a:r>
              <a:rPr b="1" lang="en" sz="1800">
                <a:solidFill>
                  <a:srgbClr val="FF0000"/>
                </a:solidFill>
                <a:latin typeface="Lora"/>
                <a:ea typeface="Lora"/>
                <a:cs typeface="Lora"/>
                <a:sym typeface="Lora"/>
              </a:rPr>
              <a:t>A</a:t>
            </a:r>
            <a:r>
              <a:rPr b="1" lang="en" sz="1800">
                <a:solidFill>
                  <a:schemeClr val="dk1"/>
                </a:solidFill>
                <a:latin typeface="Lora"/>
                <a:ea typeface="Lora"/>
                <a:cs typeface="Lora"/>
                <a:sym typeface="Lora"/>
              </a:rPr>
              <a:t>rea </a:t>
            </a:r>
            <a:r>
              <a:rPr b="1" lang="en" sz="1800">
                <a:solidFill>
                  <a:srgbClr val="FF0000"/>
                </a:solidFill>
                <a:latin typeface="Lora"/>
                <a:ea typeface="Lora"/>
                <a:cs typeface="Lora"/>
                <a:sym typeface="Lora"/>
              </a:rPr>
              <a:t>U</a:t>
            </a:r>
            <a:r>
              <a:rPr b="1" lang="en" sz="1800">
                <a:solidFill>
                  <a:schemeClr val="dk1"/>
                </a:solidFill>
                <a:latin typeface="Lora"/>
                <a:ea typeface="Lora"/>
                <a:cs typeface="Lora"/>
                <a:sym typeface="Lora"/>
              </a:rPr>
              <a:t>nder </a:t>
            </a:r>
            <a:r>
              <a:rPr b="1" lang="en" sz="1800">
                <a:solidFill>
                  <a:srgbClr val="FF0000"/>
                </a:solidFill>
                <a:latin typeface="Lora"/>
                <a:ea typeface="Lora"/>
                <a:cs typeface="Lora"/>
                <a:sym typeface="Lora"/>
              </a:rPr>
              <a:t>C</a:t>
            </a:r>
            <a:r>
              <a:rPr b="1" lang="en" sz="1800">
                <a:solidFill>
                  <a:schemeClr val="dk1"/>
                </a:solidFill>
                <a:latin typeface="Lora"/>
                <a:ea typeface="Lora"/>
                <a:cs typeface="Lora"/>
                <a:sym typeface="Lora"/>
              </a:rPr>
              <a:t>urve</a:t>
            </a:r>
            <a:endParaRPr b="1" sz="2100">
              <a:latin typeface="Lora"/>
              <a:ea typeface="Lora"/>
              <a:cs typeface="Lora"/>
              <a:sym typeface="Lora"/>
            </a:endParaRPr>
          </a:p>
        </p:txBody>
      </p:sp>
      <p:sp>
        <p:nvSpPr>
          <p:cNvPr id="299" name="Google Shape;299;p37"/>
          <p:cNvSpPr txBox="1"/>
          <p:nvPr/>
        </p:nvSpPr>
        <p:spPr>
          <a:xfrm>
            <a:off x="4105300" y="3244150"/>
            <a:ext cx="83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Lora"/>
                <a:ea typeface="Lora"/>
                <a:cs typeface="Lora"/>
                <a:sym typeface="Lora"/>
              </a:rPr>
              <a:t>AUC </a:t>
            </a:r>
            <a:endParaRPr/>
          </a:p>
        </p:txBody>
      </p:sp>
      <p:sp>
        <p:nvSpPr>
          <p:cNvPr id="300" name="Google Shape;300;p37"/>
          <p:cNvSpPr/>
          <p:nvPr/>
        </p:nvSpPr>
        <p:spPr>
          <a:xfrm>
            <a:off x="5262225" y="1928475"/>
            <a:ext cx="3602400" cy="22560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txBox="1"/>
          <p:nvPr/>
        </p:nvSpPr>
        <p:spPr>
          <a:xfrm>
            <a:off x="5362725" y="2032875"/>
            <a:ext cx="34014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Lora Regular"/>
                <a:ea typeface="Lora Regular"/>
                <a:cs typeface="Lora Regular"/>
                <a:sym typeface="Lora Regular"/>
              </a:rPr>
              <a:t>AUC r</a:t>
            </a:r>
            <a:r>
              <a:rPr lang="en" sz="1700">
                <a:solidFill>
                  <a:schemeClr val="dk1"/>
                </a:solidFill>
                <a:latin typeface="Lora Regular"/>
                <a:ea typeface="Lora Regular"/>
                <a:cs typeface="Lora Regular"/>
                <a:sym typeface="Lora Regular"/>
              </a:rPr>
              <a:t>eprese</a:t>
            </a:r>
            <a:r>
              <a:rPr lang="en" sz="1700">
                <a:solidFill>
                  <a:schemeClr val="dk1"/>
                </a:solidFill>
                <a:latin typeface="Lora Regular"/>
                <a:ea typeface="Lora Regular"/>
                <a:cs typeface="Lora Regular"/>
                <a:sym typeface="Lora Regular"/>
              </a:rPr>
              <a:t>nts the probability that a model can distinguish between a positive and negative outcome w</a:t>
            </a:r>
            <a:r>
              <a:rPr lang="en" sz="1700">
                <a:solidFill>
                  <a:schemeClr val="dk1"/>
                </a:solidFill>
                <a:latin typeface="Lora Regular"/>
                <a:ea typeface="Lora Regular"/>
                <a:cs typeface="Lora Regular"/>
                <a:sym typeface="Lora Regular"/>
              </a:rPr>
              <a:t>hen given a random record from the dataset.</a:t>
            </a:r>
            <a:r>
              <a:rPr lang="en" sz="1800">
                <a:solidFill>
                  <a:schemeClr val="dk1"/>
                </a:solidFill>
                <a:latin typeface="Lora Regular"/>
                <a:ea typeface="Lora Regular"/>
                <a:cs typeface="Lora Regular"/>
                <a:sym typeface="Lora Regular"/>
              </a:rPr>
              <a:t> </a:t>
            </a:r>
            <a:r>
              <a:rPr lang="en" sz="1800">
                <a:solidFill>
                  <a:srgbClr val="CC0000"/>
                </a:solidFill>
                <a:latin typeface="Lora Regular"/>
                <a:ea typeface="Lora Regular"/>
                <a:cs typeface="Lora Regular"/>
                <a:sym typeface="Lora Regular"/>
              </a:rPr>
              <a:t>The higher the AUC, the better.</a:t>
            </a:r>
            <a:endParaRPr sz="2100">
              <a:solidFill>
                <a:srgbClr val="CC0000"/>
              </a:solidFill>
              <a:latin typeface="Lora Regular"/>
              <a:ea typeface="Lora Regular"/>
              <a:cs typeface="Lora Regular"/>
              <a:sym typeface="Lora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第一PPT，www.1ppt.com">
  <a:themeElements>
    <a:clrScheme name="自定义 120">
      <a:dk1>
        <a:srgbClr val="000000"/>
      </a:dk1>
      <a:lt1>
        <a:srgbClr val="FFFFFF"/>
      </a:lt1>
      <a:dk2>
        <a:srgbClr val="44546A"/>
      </a:dk2>
      <a:lt2>
        <a:srgbClr val="E7E6E6"/>
      </a:lt2>
      <a:accent1>
        <a:srgbClr val="192E51"/>
      </a:accent1>
      <a:accent2>
        <a:srgbClr val="396998"/>
      </a:accent2>
      <a:accent3>
        <a:srgbClr val="192E51"/>
      </a:accent3>
      <a:accent4>
        <a:srgbClr val="396998"/>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第一PPT，www.1ppt.com">
  <a:themeElements>
    <a:clrScheme name="自定义 120">
      <a:dk1>
        <a:srgbClr val="000000"/>
      </a:dk1>
      <a:lt1>
        <a:srgbClr val="FFFFFF"/>
      </a:lt1>
      <a:dk2>
        <a:srgbClr val="44546A"/>
      </a:dk2>
      <a:lt2>
        <a:srgbClr val="E7E6E6"/>
      </a:lt2>
      <a:accent1>
        <a:srgbClr val="192E51"/>
      </a:accent1>
      <a:accent2>
        <a:srgbClr val="396998"/>
      </a:accent2>
      <a:accent3>
        <a:srgbClr val="192E51"/>
      </a:accent3>
      <a:accent4>
        <a:srgbClr val="396998"/>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